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60" r:id="rId2"/>
    <p:sldId id="262" r:id="rId3"/>
    <p:sldId id="263" r:id="rId4"/>
    <p:sldId id="261" r:id="rId5"/>
    <p:sldId id="264" r:id="rId6"/>
    <p:sldId id="270" r:id="rId7"/>
    <p:sldId id="265" r:id="rId8"/>
    <p:sldId id="268" r:id="rId9"/>
    <p:sldId id="266" r:id="rId10"/>
    <p:sldId id="271" r:id="rId11"/>
    <p:sldId id="278" r:id="rId12"/>
    <p:sldId id="272" r:id="rId13"/>
    <p:sldId id="273" r:id="rId14"/>
    <p:sldId id="274" r:id="rId15"/>
    <p:sldId id="275" r:id="rId16"/>
    <p:sldId id="280" r:id="rId17"/>
    <p:sldId id="283" r:id="rId18"/>
    <p:sldId id="281" r:id="rId19"/>
    <p:sldId id="279" r:id="rId20"/>
    <p:sldId id="276" r:id="rId21"/>
    <p:sldId id="282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F59529-9F0C-C040-862B-180211471F51}">
          <p14:sldIdLst>
            <p14:sldId id="260"/>
          </p14:sldIdLst>
        </p14:section>
        <p14:section name="Motivation and Architecture" id="{B8E476AC-D14C-2346-8748-8652D49E7371}">
          <p14:sldIdLst>
            <p14:sldId id="262"/>
            <p14:sldId id="263"/>
            <p14:sldId id="261"/>
          </p14:sldIdLst>
        </p14:section>
        <p14:section name="Requirements" id="{BFC897BB-925D-3E43-AB42-610EA7856DD1}">
          <p14:sldIdLst>
            <p14:sldId id="264"/>
            <p14:sldId id="270"/>
            <p14:sldId id="265"/>
            <p14:sldId id="268"/>
            <p14:sldId id="266"/>
            <p14:sldId id="271"/>
            <p14:sldId id="278"/>
            <p14:sldId id="272"/>
            <p14:sldId id="273"/>
            <p14:sldId id="274"/>
          </p14:sldIdLst>
        </p14:section>
        <p14:section name="QuickCheck Code" id="{7D4F8A67-B2C8-3248-88DE-4A498A8D82B3}">
          <p14:sldIdLst>
            <p14:sldId id="275"/>
            <p14:sldId id="280"/>
            <p14:sldId id="283"/>
            <p14:sldId id="281"/>
            <p14:sldId id="279"/>
          </p14:sldIdLst>
        </p14:section>
        <p14:section name="Communicate with Webex Teams" id="{227BFFC9-9A07-414D-BDE5-493EB1379731}">
          <p14:sldIdLst>
            <p14:sldId id="276"/>
            <p14:sldId id="282"/>
          </p14:sldIdLst>
        </p14:section>
        <p14:section name="Communicate with Video Units" id="{1782932B-56DD-0A40-AE5E-32A1A0B510F3}">
          <p14:sldIdLst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09"/>
    <p:restoredTop sz="94593"/>
  </p:normalViewPr>
  <p:slideViewPr>
    <p:cSldViewPr snapToGrid="0" snapToObjects="1">
      <p:cViewPr varScale="1">
        <p:scale>
          <a:sx n="111" d="100"/>
          <a:sy n="111" d="100"/>
        </p:scale>
        <p:origin x="24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jpe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30623D-51A1-9245-A304-8A57508069C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9CA657-8B40-3249-BD87-34D288793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52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0ED18-0D62-0743-804D-960338AF33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17E187-CD8D-8D41-B0D8-B215F32BE1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92E11-E33B-8D42-BDC1-927F8454B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62EC6-149B-1547-9D66-F1D8BC85A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9A072-2F80-7B4E-BD28-5EBC8209B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19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17631-45F6-6E46-94AA-AB14B7202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BB0A28-C765-B14B-ADA7-4824262F7A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EAD1E-55C6-B64C-AB3E-01F9BF5A7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1B674-4DE7-5D47-B373-DCD185D46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DBE54-0223-4747-A15A-4ADE8529E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28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B58767-2692-3349-949C-EFB7AD77B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7B46E8-8B45-1A49-8818-00C2EBB2D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AAEC7-C6F4-DB4D-BD00-ACC215B72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47583-6960-264F-A39F-598B89553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4E7D8-D477-7C49-B6C7-329DFBF95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04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1797051"/>
            <a:ext cx="11036459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74561" indent="-298382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 marL="677176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996719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1214683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443231" indent="-224314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2554824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142315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2400" b="0" i="0">
                <a:solidFill>
                  <a:schemeClr val="bg1">
                    <a:lumMod val="75000"/>
                  </a:schemeClr>
                </a:solidFill>
                <a:latin typeface="+mn-lt"/>
                <a:cs typeface="CiscoSansTT ExtraLight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430226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798350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058205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3296223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333" b="0" i="0" spc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625995" y="521745"/>
            <a:ext cx="1060704" cy="563500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2268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66659-49D3-CA4C-AB8F-AD7387E6B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12FFD-DF31-0A4A-A33F-D02176D49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558FF-5CAF-2343-9FE1-B6EF869BE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41E9B-85CB-0443-BC6F-DC4BB5001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2ED51-5B37-FE44-AAE6-AAF2C5D6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89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4274-CC0C-7E45-9C88-2DE8E46FD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548F7-ED02-ED4D-8453-99A5E6B49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4B9CE-395F-EE41-AFD0-D1B21B1DC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1F73C-7681-6C4D-ADC8-65153832F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0B9EE-970E-6F42-8DE8-7325D486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83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98CB6-7B63-C148-BF19-95A7CCA47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37E98-FBDE-E641-BA75-677E20CBAA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9F5B98-4465-894D-B71F-7A53156E76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5A7CBD-3CE1-D046-892E-DB6D9EE3D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9661CD-C4F6-2748-975F-B61E0AEFD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9C03F-2902-0E41-BFF3-6E0DC2D02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5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6F3F2-DB3B-6E4A-A29F-07BEF2415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D7BA3C-8ADE-1E49-81B6-0A97C6A30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B83B8D-7A00-7741-86FC-8FC29CE3E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41100F-9BEE-1B45-BC1A-28F7649320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579313-C844-C04E-AF8A-8586E6F532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F92E7B-8ECD-1945-BF6D-52945E1E1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9A1EBE-C961-114A-82F1-4A4774A00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D75EFC-D12D-A948-B203-8D9C73B80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91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406B3-5C9E-FE44-9F90-F6C921076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9115B-B5B5-8942-A04A-8181AD190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AEFC00-544E-FE43-866B-9FC2F3234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331BCF-2CFA-0647-B192-A18EC1CDA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914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551492-A0B9-B64A-ACA2-5E404236B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9B7917-3101-9949-AC68-0B8536875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82D56-247E-AB40-89CC-A2C05A74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65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E1F7C-1F6E-1542-ADB4-E682652E7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F0776-74ED-AC47-8A7E-BDDD8CC4F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1084D4-9DEE-CD4D-B255-B20FEDB84B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AC5B30-F4BF-6D4B-B6DB-BC59EB3C4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150B5-64F5-5443-8BE3-862ECBBE9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24FF20-FBFF-4949-95B4-29047BFC8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64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DB327-D032-E847-AC4F-3C1324D35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85F55-0A92-A049-90D7-A1EAB2D337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57D7A6-8E15-804C-A194-6FDF68DEF6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9EB53-7E75-1F44-A2DA-4DFA8A95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C914B-BC32-2F4E-BB88-6DE920530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3EBB0-F4C9-CA40-A527-FF99DFA24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01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80C705-996C-4148-9F29-2F7441257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BF559-DEE6-2B44-B7D1-166B32917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8EBB1-D1C3-514F-A09D-80C76EF59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F9FCD-67BD-694C-9FC0-CF62E1C7F1FE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BB29F-6F00-1C43-BB70-AA23B56D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2992A-A97A-5548-AC56-93876269DE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907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/git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github.com/CiscoSE/QuickCheck.git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ccc4ses.cisco.com/" TargetMode="Externa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iscoSE/cisco-sample-code.git" TargetMode="Externa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QC@webex.bot" TargetMode="Externa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QC@webex.bot&#8217;s" TargetMode="Externa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QC@webex.bot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eveloper.webex.com/blog/spark-bot-demo" TargetMode="Externa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qc@webex.bot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qc@webex.bot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Homebrew/install/master/install" TargetMode="External"/><Relationship Id="rId2" Type="http://schemas.openxmlformats.org/officeDocument/2006/relationships/hyperlink" Target="https://docs.python-guide.org/starting/install3/osx/" TargetMode="Externa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-guide.org/starting/install3/osx/" TargetMode="Externa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dashboard.ngrok.com/get-started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9455AA1-6FE6-F941-A8B3-46DBBD5204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Keller McBride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1FBD6D-F031-1B45-9C00-FC8928E7A7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Collaboration TSA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D781E1-7DE6-9C43-9D3A-38461B6C32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1/28/2019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144B46-B4B0-4D4C-A38A-CE439D8BC7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Cisco </a:t>
            </a:r>
            <a:r>
              <a:rPr lang="en-US" dirty="0" err="1"/>
              <a:t>Webex</a:t>
            </a:r>
            <a:r>
              <a:rPr lang="en-US" dirty="0"/>
              <a:t> Teams Bot for Cisco Telepresence Management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0B4AC02-D644-DE4C-8B39-4D2E406095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endParaRPr lang="en-US" dirty="0"/>
          </a:p>
        </p:txBody>
      </p:sp>
      <p:pic>
        <p:nvPicPr>
          <p:cNvPr id="8" name="Picture 7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FE5E4635-22A7-D24F-9948-1222314DE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289" y="0"/>
            <a:ext cx="1512711" cy="151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702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/>
              <a:t>Download git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2"/>
              </a:rPr>
              <a:t>https://git-scm.com/downloads</a:t>
            </a:r>
            <a:endParaRPr lang="en-US" dirty="0"/>
          </a:p>
          <a:p>
            <a:r>
              <a:rPr lang="en-US" dirty="0"/>
              <a:t>Upgrade git if you already have it</a:t>
            </a:r>
          </a:p>
          <a:p>
            <a:pPr lvl="1"/>
            <a:r>
              <a:rPr lang="en-US" dirty="0"/>
              <a:t>git clone </a:t>
            </a:r>
            <a:r>
              <a:rPr lang="en-US" dirty="0">
                <a:hlinkClick r:id="rId3"/>
              </a:rPr>
              <a:t>https://github.com/git/git</a:t>
            </a:r>
            <a:endParaRPr lang="en-US" dirty="0"/>
          </a:p>
          <a:p>
            <a:pPr marL="389377" lvl="1" indent="0">
              <a:buNone/>
            </a:pP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Requirements: - git</a:t>
            </a:r>
          </a:p>
        </p:txBody>
      </p:sp>
    </p:spTree>
    <p:extLst>
      <p:ext uri="{BB962C8B-B14F-4D97-AF65-F5344CB8AC3E}">
        <p14:creationId xmlns:p14="http://schemas.microsoft.com/office/powerpoint/2010/main" val="727462064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116" y="1517651"/>
            <a:ext cx="11036459" cy="5164664"/>
          </a:xfrm>
        </p:spPr>
        <p:txBody>
          <a:bodyPr/>
          <a:lstStyle/>
          <a:p>
            <a:r>
              <a:rPr lang="en-US" dirty="0"/>
              <a:t>Clone – You want a copy of our code but don’t plan on submitting (pull request) new features back to us</a:t>
            </a:r>
          </a:p>
          <a:p>
            <a:r>
              <a:rPr lang="en-US" dirty="0"/>
              <a:t>Fork – You want a copy of our code and may at some point make corrections/additions you would like us to add back to the master/public repository</a:t>
            </a:r>
          </a:p>
          <a:p>
            <a:r>
              <a:rPr lang="en-US" dirty="0"/>
              <a:t>Clone:</a:t>
            </a:r>
          </a:p>
          <a:p>
            <a:pPr lvl="1"/>
            <a:r>
              <a:rPr lang="en-US" dirty="0"/>
              <a:t>cd folder/to/clone-into/ </a:t>
            </a:r>
          </a:p>
          <a:p>
            <a:pPr lvl="1"/>
            <a:r>
              <a:rPr lang="en-US" dirty="0"/>
              <a:t>git clone </a:t>
            </a:r>
            <a:r>
              <a:rPr lang="en-US" dirty="0">
                <a:hlinkClick r:id="rId2"/>
              </a:rPr>
              <a:t>https://github.com/CiscoSE/QuickCheck.git</a:t>
            </a:r>
            <a:endParaRPr lang="en-US" dirty="0"/>
          </a:p>
          <a:p>
            <a:r>
              <a:rPr lang="en-US" dirty="0"/>
              <a:t>Fork:   </a:t>
            </a:r>
          </a:p>
          <a:p>
            <a:pPr lvl="1"/>
            <a:r>
              <a:rPr lang="en-US" dirty="0"/>
              <a:t>Browse to </a:t>
            </a:r>
            <a:r>
              <a:rPr lang="en-US" dirty="0">
                <a:hlinkClick r:id="rId2"/>
              </a:rPr>
              <a:t>https://github.com/CiscoSE/QuickCheck.git</a:t>
            </a:r>
            <a:endParaRPr lang="en-US" dirty="0"/>
          </a:p>
          <a:p>
            <a:pPr lvl="1"/>
            <a:r>
              <a:rPr lang="en-US" dirty="0"/>
              <a:t>Click on Fork button in upper right corner 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Requirements: - git Clone or Fork our Repo!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57B4FB-42EB-E946-B1F9-38D38D5B8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850" y="6123515"/>
            <a:ext cx="13335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579073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/>
              <a:t>Join 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https://github.com/</a:t>
            </a:r>
            <a:endParaRPr lang="en-US" dirty="0"/>
          </a:p>
          <a:p>
            <a:pPr marL="389377" lvl="1" indent="0">
              <a:buNone/>
            </a:pP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Requirements: -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94675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/>
              <a:t>(Add your CEC credentials/</a:t>
            </a:r>
            <a:r>
              <a:rPr lang="en-US" dirty="0" err="1"/>
              <a:t>github</a:t>
            </a:r>
            <a:r>
              <a:rPr lang="en-US" dirty="0"/>
              <a:t> credentials to join cisco organizations)</a:t>
            </a:r>
          </a:p>
          <a:p>
            <a:r>
              <a:rPr lang="en-US" dirty="0">
                <a:hlinkClick r:id="rId2"/>
              </a:rPr>
              <a:t>http://ccc4ses.cisco.com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Requirements(bonus): –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CiscoSE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964514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/>
              <a:t>There are requirements for posting in the </a:t>
            </a:r>
            <a:r>
              <a:rPr lang="en-US" dirty="0" err="1"/>
              <a:t>CiscoSE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space like which license file and giving credit where it is due, etc.</a:t>
            </a:r>
          </a:p>
          <a:p>
            <a:r>
              <a:rPr lang="en-US" dirty="0"/>
              <a:t>A script has been created and placed in </a:t>
            </a:r>
            <a:r>
              <a:rPr lang="en-US" dirty="0" err="1"/>
              <a:t>CiscoSE</a:t>
            </a:r>
            <a:r>
              <a:rPr lang="en-US" dirty="0"/>
              <a:t> to help automate conformance for your repositories.</a:t>
            </a:r>
          </a:p>
          <a:p>
            <a:r>
              <a:rPr lang="en-US" dirty="0"/>
              <a:t>Cookie-Cutter Templates</a:t>
            </a:r>
          </a:p>
          <a:p>
            <a:pPr lvl="1"/>
            <a:r>
              <a:rPr lang="en-US" dirty="0">
                <a:hlinkClick r:id="rId2"/>
              </a:rPr>
              <a:t>https://github.com/CiscoSE/cisco-sample-code.git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Requirements: </a:t>
            </a:r>
            <a:r>
              <a:rPr lang="en-US" dirty="0" err="1"/>
              <a:t>github</a:t>
            </a:r>
            <a:r>
              <a:rPr lang="en-US" dirty="0"/>
              <a:t>/</a:t>
            </a:r>
            <a:r>
              <a:rPr lang="en-US" dirty="0" err="1"/>
              <a:t>CiscoSE</a:t>
            </a:r>
            <a:r>
              <a:rPr lang="en-US" dirty="0"/>
              <a:t> Standards Shortcut</a:t>
            </a:r>
          </a:p>
        </p:txBody>
      </p:sp>
    </p:spTree>
    <p:extLst>
      <p:ext uri="{BB962C8B-B14F-4D97-AF65-F5344CB8AC3E}">
        <p14:creationId xmlns:p14="http://schemas.microsoft.com/office/powerpoint/2010/main" val="287726074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913797"/>
            <a:ext cx="11036459" cy="4588603"/>
          </a:xfrm>
        </p:spPr>
        <p:txBody>
          <a:bodyPr/>
          <a:lstStyle/>
          <a:p>
            <a:r>
              <a:rPr lang="en-US" dirty="0" err="1"/>
              <a:t>main.py</a:t>
            </a:r>
            <a:endParaRPr lang="en-US" dirty="0"/>
          </a:p>
          <a:p>
            <a:pPr lvl="1"/>
            <a:r>
              <a:rPr lang="en-US" dirty="0"/>
              <a:t>Main python program that runs the </a:t>
            </a:r>
            <a:r>
              <a:rPr lang="en-US" dirty="0">
                <a:hlinkClick r:id="rId2"/>
              </a:rPr>
              <a:t>QC@webex.bot</a:t>
            </a:r>
            <a:r>
              <a:rPr lang="en-US" dirty="0"/>
              <a:t> bot.</a:t>
            </a:r>
          </a:p>
          <a:p>
            <a:r>
              <a:rPr lang="en-US" dirty="0" err="1"/>
              <a:t>endpoints.txt</a:t>
            </a:r>
            <a:endParaRPr lang="en-US" dirty="0"/>
          </a:p>
          <a:p>
            <a:pPr lvl="1"/>
            <a:r>
              <a:rPr lang="en-US" dirty="0"/>
              <a:t>Template – add info for endpoints you want to manage and save as </a:t>
            </a:r>
            <a:r>
              <a:rPr lang="en-US" dirty="0" err="1"/>
              <a:t>endpoints.json</a:t>
            </a:r>
            <a:endParaRPr lang="en-US" dirty="0"/>
          </a:p>
          <a:p>
            <a:r>
              <a:rPr lang="en-US" dirty="0" err="1"/>
              <a:t>config.txt</a:t>
            </a:r>
            <a:endParaRPr lang="en-US" dirty="0"/>
          </a:p>
          <a:p>
            <a:pPr lvl="1"/>
            <a:r>
              <a:rPr lang="en-US" dirty="0"/>
              <a:t>Template – add info for tokens, bot </a:t>
            </a:r>
            <a:r>
              <a:rPr lang="en-US" dirty="0" err="1"/>
              <a:t>names,etc</a:t>
            </a:r>
            <a:r>
              <a:rPr lang="en-US" dirty="0"/>
              <a:t> and save as </a:t>
            </a:r>
            <a:r>
              <a:rPr lang="en-US" dirty="0" err="1"/>
              <a:t>config.json</a:t>
            </a:r>
            <a:endParaRPr lang="en-US" dirty="0"/>
          </a:p>
          <a:p>
            <a:r>
              <a:rPr lang="en-US" dirty="0"/>
              <a:t>.</a:t>
            </a:r>
            <a:r>
              <a:rPr lang="en-US" dirty="0" err="1"/>
              <a:t>gitignore</a:t>
            </a:r>
            <a:endParaRPr lang="en-US" dirty="0"/>
          </a:p>
          <a:p>
            <a:pPr lvl="1"/>
            <a:r>
              <a:rPr lang="en-US" dirty="0"/>
              <a:t>Tells git to ignore </a:t>
            </a:r>
            <a:r>
              <a:rPr lang="en-US" dirty="0" err="1"/>
              <a:t>endpoints.json</a:t>
            </a:r>
            <a:r>
              <a:rPr lang="en-US" dirty="0"/>
              <a:t> and </a:t>
            </a:r>
            <a:r>
              <a:rPr lang="en-US" dirty="0" err="1"/>
              <a:t>config.json</a:t>
            </a:r>
            <a:r>
              <a:rPr lang="en-US" dirty="0"/>
              <a:t>… so they don’t get posted to publicly viewable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Overview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7D06B3E-05D8-0649-A4A9-2B24B3F5E9D7}"/>
              </a:ext>
            </a:extLst>
          </p:cNvPr>
          <p:cNvSpPr/>
          <p:nvPr/>
        </p:nvSpPr>
        <p:spPr>
          <a:xfrm>
            <a:off x="6683023" y="610048"/>
            <a:ext cx="44944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https://</a:t>
            </a:r>
            <a:r>
              <a:rPr lang="en-US" b="1" dirty="0" err="1">
                <a:highlight>
                  <a:srgbClr val="FFFF00"/>
                </a:highlight>
              </a:rPr>
              <a:t>github.com</a:t>
            </a:r>
            <a:r>
              <a:rPr lang="en-US" b="1" dirty="0">
                <a:highlight>
                  <a:srgbClr val="FFFF00"/>
                </a:highlight>
              </a:rPr>
              <a:t>/</a:t>
            </a:r>
            <a:r>
              <a:rPr lang="en-US" b="1" dirty="0" err="1">
                <a:highlight>
                  <a:srgbClr val="FFFF00"/>
                </a:highlight>
              </a:rPr>
              <a:t>CiscoSE</a:t>
            </a:r>
            <a:r>
              <a:rPr lang="en-US" b="1" dirty="0">
                <a:highlight>
                  <a:srgbClr val="FFFF00"/>
                </a:highlight>
              </a:rPr>
              <a:t>/</a:t>
            </a:r>
            <a:r>
              <a:rPr lang="en-US" b="1" dirty="0" err="1">
                <a:highlight>
                  <a:srgbClr val="FFFF00"/>
                </a:highlight>
              </a:rPr>
              <a:t>QuickCheck.git</a:t>
            </a:r>
            <a:endParaRPr lang="en-US" b="1" dirty="0">
              <a:highlight>
                <a:srgbClr val="FFFF00"/>
              </a:highlight>
            </a:endParaRPr>
          </a:p>
        </p:txBody>
      </p:sp>
      <p:pic>
        <p:nvPicPr>
          <p:cNvPr id="5" name="Picture 4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60461248-093D-9841-86CE-DEFD9BFE4B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608892-935B-6846-9DB1-63CCD5386F84}"/>
              </a:ext>
            </a:extLst>
          </p:cNvPr>
          <p:cNvSpPr/>
          <p:nvPr/>
        </p:nvSpPr>
        <p:spPr>
          <a:xfrm>
            <a:off x="616401" y="1427719"/>
            <a:ext cx="8226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Files:</a:t>
            </a:r>
          </a:p>
        </p:txBody>
      </p:sp>
    </p:spTree>
    <p:extLst>
      <p:ext uri="{BB962C8B-B14F-4D97-AF65-F5344CB8AC3E}">
        <p14:creationId xmlns:p14="http://schemas.microsoft.com/office/powerpoint/2010/main" val="3510292481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F38837-50FB-DA4B-A03D-5C4C01276D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0"/>
            <a:ext cx="11036459" cy="4798059"/>
          </a:xfrm>
        </p:spPr>
        <p:txBody>
          <a:bodyPr/>
          <a:lstStyle/>
          <a:p>
            <a:r>
              <a:rPr lang="en-US" dirty="0"/>
              <a:t>(See </a:t>
            </a:r>
            <a:r>
              <a:rPr lang="en-US" dirty="0" err="1"/>
              <a:t>requirements.txt</a:t>
            </a:r>
            <a:r>
              <a:rPr lang="en-US" dirty="0"/>
              <a:t> in repository)</a:t>
            </a:r>
          </a:p>
          <a:p>
            <a:r>
              <a:rPr lang="en-US" dirty="0"/>
              <a:t>Use pip(3) to install needed packages.</a:t>
            </a:r>
          </a:p>
          <a:p>
            <a:r>
              <a:rPr lang="en-US" dirty="0"/>
              <a:t>If using virtual environment these packages only install in this repo.</a:t>
            </a:r>
          </a:p>
          <a:p>
            <a:pPr lvl="1"/>
            <a:r>
              <a:rPr lang="en-US" dirty="0" err="1"/>
              <a:t>certifi</a:t>
            </a:r>
            <a:r>
              <a:rPr lang="en-US" dirty="0"/>
              <a:t>==2018.11.29</a:t>
            </a:r>
          </a:p>
          <a:p>
            <a:pPr lvl="1"/>
            <a:r>
              <a:rPr lang="en-US" dirty="0" err="1"/>
              <a:t>chardet</a:t>
            </a:r>
            <a:r>
              <a:rPr lang="en-US" dirty="0"/>
              <a:t>==3.0.4</a:t>
            </a:r>
          </a:p>
          <a:p>
            <a:pPr lvl="1"/>
            <a:r>
              <a:rPr lang="en-US" dirty="0" err="1"/>
              <a:t>idna</a:t>
            </a:r>
            <a:r>
              <a:rPr lang="en-US" dirty="0"/>
              <a:t>==2.8</a:t>
            </a:r>
          </a:p>
          <a:p>
            <a:pPr lvl="1"/>
            <a:r>
              <a:rPr lang="en-US" dirty="0" err="1">
                <a:highlight>
                  <a:srgbClr val="FFFF00"/>
                </a:highlight>
              </a:rPr>
              <a:t>lxml</a:t>
            </a:r>
            <a:r>
              <a:rPr lang="en-US" dirty="0">
                <a:highlight>
                  <a:srgbClr val="FFFF00"/>
                </a:highlight>
              </a:rPr>
              <a:t>==4.3.0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requests==2.21.0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urllib3==1.24.1</a:t>
            </a:r>
          </a:p>
          <a:p>
            <a:pPr lvl="1"/>
            <a:r>
              <a:rPr lang="en-US" dirty="0" err="1">
                <a:highlight>
                  <a:srgbClr val="FFFF00"/>
                </a:highlight>
              </a:rPr>
              <a:t>xmltodict</a:t>
            </a:r>
            <a:r>
              <a:rPr lang="en-US" dirty="0">
                <a:highlight>
                  <a:srgbClr val="FFFF00"/>
                </a:highlight>
              </a:rPr>
              <a:t>==0.11.0</a:t>
            </a:r>
            <a:r>
              <a:rPr lang="en-US" dirty="0"/>
              <a:t>	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</a:t>
            </a:r>
            <a:r>
              <a:rPr lang="en-US" dirty="0" err="1"/>
              <a:t>main.py</a:t>
            </a:r>
            <a:r>
              <a:rPr lang="en-US" dirty="0"/>
              <a:t> Required Packages</a:t>
            </a:r>
          </a:p>
        </p:txBody>
      </p:sp>
      <p:pic>
        <p:nvPicPr>
          <p:cNvPr id="5" name="Picture 4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60461248-093D-9841-86CE-DEFD9BFE4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846333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562473-4926-0543-B37C-425530830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Files on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CiscoSE</a:t>
            </a:r>
            <a:r>
              <a:rPr lang="en-US" dirty="0"/>
              <a:t>/</a:t>
            </a:r>
            <a:r>
              <a:rPr lang="en-US" dirty="0" err="1"/>
              <a:t>QuickCheck.git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B52640-3386-4941-B8C1-F3240938D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3767"/>
            <a:ext cx="12192000" cy="5408426"/>
          </a:xfrm>
          <a:prstGeom prst="rect">
            <a:avLst/>
          </a:prstGeom>
        </p:spPr>
      </p:pic>
      <p:sp>
        <p:nvSpPr>
          <p:cNvPr id="5" name="Donut 4">
            <a:extLst>
              <a:ext uri="{FF2B5EF4-FFF2-40B4-BE49-F238E27FC236}">
                <a16:creationId xmlns:a16="http://schemas.microsoft.com/office/drawing/2014/main" id="{014B1AC9-675C-6741-ACF3-94437EAF091D}"/>
              </a:ext>
            </a:extLst>
          </p:cNvPr>
          <p:cNvSpPr/>
          <p:nvPr/>
        </p:nvSpPr>
        <p:spPr>
          <a:xfrm>
            <a:off x="0" y="4687746"/>
            <a:ext cx="1713053" cy="1551008"/>
          </a:xfrm>
          <a:prstGeom prst="donut">
            <a:avLst>
              <a:gd name="adj" fmla="val 57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Line Callout 1 5">
            <a:extLst>
              <a:ext uri="{FF2B5EF4-FFF2-40B4-BE49-F238E27FC236}">
                <a16:creationId xmlns:a16="http://schemas.microsoft.com/office/drawing/2014/main" id="{62B271B1-0B5F-0B4F-B4B3-32429A169403}"/>
              </a:ext>
            </a:extLst>
          </p:cNvPr>
          <p:cNvSpPr/>
          <p:nvPr/>
        </p:nvSpPr>
        <p:spPr>
          <a:xfrm>
            <a:off x="3136739" y="2463210"/>
            <a:ext cx="3310360" cy="1192193"/>
          </a:xfrm>
          <a:prstGeom prst="borderCallout1">
            <a:avLst>
              <a:gd name="adj1" fmla="val 92536"/>
              <a:gd name="adj2" fmla="val -2039"/>
              <a:gd name="adj3" fmla="val 218325"/>
              <a:gd name="adj4" fmla="val -5616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Edit with your config values and save as </a:t>
            </a:r>
            <a:r>
              <a:rPr lang="en-US" dirty="0" err="1"/>
              <a:t>config.json</a:t>
            </a:r>
            <a:endParaRPr lang="en-US" dirty="0"/>
          </a:p>
        </p:txBody>
      </p:sp>
      <p:sp>
        <p:nvSpPr>
          <p:cNvPr id="7" name="Line Callout 1 6">
            <a:extLst>
              <a:ext uri="{FF2B5EF4-FFF2-40B4-BE49-F238E27FC236}">
                <a16:creationId xmlns:a16="http://schemas.microsoft.com/office/drawing/2014/main" id="{2E68A126-326F-B843-94FE-9F27919BF6F4}"/>
              </a:ext>
            </a:extLst>
          </p:cNvPr>
          <p:cNvSpPr/>
          <p:nvPr/>
        </p:nvSpPr>
        <p:spPr>
          <a:xfrm>
            <a:off x="3451184" y="3819377"/>
            <a:ext cx="3310360" cy="1192193"/>
          </a:xfrm>
          <a:prstGeom prst="borderCallout1">
            <a:avLst>
              <a:gd name="adj1" fmla="val 92536"/>
              <a:gd name="adj2" fmla="val -2039"/>
              <a:gd name="adj3" fmla="val 138713"/>
              <a:gd name="adj4" fmla="val -582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Edit with your endpoint values and save as </a:t>
            </a:r>
            <a:r>
              <a:rPr lang="en-US" dirty="0" err="1"/>
              <a:t>endpoint.json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896395"/>
      </p:ext>
    </p:extLst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F38837-50FB-DA4B-A03D-5C4C01276D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Gets configuration data from </a:t>
            </a:r>
            <a:r>
              <a:rPr lang="en-US" dirty="0" err="1"/>
              <a:t>config.json</a:t>
            </a:r>
            <a:r>
              <a:rPr lang="en-US" dirty="0"/>
              <a:t> file</a:t>
            </a:r>
          </a:p>
          <a:p>
            <a:r>
              <a:rPr lang="en-US" dirty="0"/>
              <a:t>Checks to see if </a:t>
            </a:r>
            <a:r>
              <a:rPr lang="en-US" dirty="0" err="1"/>
              <a:t>ngrok</a:t>
            </a:r>
            <a:r>
              <a:rPr lang="en-US" dirty="0"/>
              <a:t> tunnels are running</a:t>
            </a:r>
          </a:p>
          <a:p>
            <a:r>
              <a:rPr lang="en-US" dirty="0"/>
              <a:t>Updates </a:t>
            </a:r>
            <a:r>
              <a:rPr lang="en-US" dirty="0">
                <a:hlinkClick r:id="rId2"/>
              </a:rPr>
              <a:t>QC@webex.bot’s</a:t>
            </a:r>
            <a:r>
              <a:rPr lang="en-US" dirty="0"/>
              <a:t> webhook to point to </a:t>
            </a:r>
            <a:r>
              <a:rPr lang="en-US" dirty="0" err="1"/>
              <a:t>ngrok</a:t>
            </a:r>
            <a:r>
              <a:rPr lang="en-US" dirty="0"/>
              <a:t> tunnel</a:t>
            </a:r>
          </a:p>
          <a:p>
            <a:r>
              <a:rPr lang="en-US" dirty="0"/>
              <a:t>Loads endpoint data from </a:t>
            </a:r>
            <a:r>
              <a:rPr lang="en-US" dirty="0" err="1"/>
              <a:t>endpoints.json</a:t>
            </a:r>
            <a:r>
              <a:rPr lang="en-US"/>
              <a:t> into </a:t>
            </a:r>
            <a:r>
              <a:rPr lang="en-US" dirty="0"/>
              <a:t>a python dictionary</a:t>
            </a:r>
          </a:p>
          <a:p>
            <a:r>
              <a:rPr lang="en-US" dirty="0"/>
              <a:t>Starts an HTTP server (class Server(</a:t>
            </a:r>
            <a:r>
              <a:rPr lang="en-US" dirty="0" err="1"/>
              <a:t>BaseHTTPRequestHandler</a:t>
            </a:r>
            <a:r>
              <a:rPr lang="en-US" dirty="0"/>
              <a:t>))</a:t>
            </a:r>
          </a:p>
          <a:p>
            <a:pPr lvl="1"/>
            <a:r>
              <a:rPr lang="en-US" dirty="0" err="1"/>
              <a:t>do_GET</a:t>
            </a:r>
            <a:r>
              <a:rPr lang="en-US" dirty="0"/>
              <a:t> fires when http GET is received</a:t>
            </a:r>
          </a:p>
          <a:p>
            <a:pPr lvl="1"/>
            <a:r>
              <a:rPr lang="en-US" dirty="0" err="1"/>
              <a:t>do_POST</a:t>
            </a:r>
            <a:r>
              <a:rPr lang="en-US" dirty="0"/>
              <a:t> fires when http POST is received</a:t>
            </a:r>
          </a:p>
          <a:p>
            <a:pPr lvl="2"/>
            <a:r>
              <a:rPr lang="en-US" dirty="0"/>
              <a:t>(All webhook info comes in via JSON formatted POST from </a:t>
            </a:r>
            <a:r>
              <a:rPr lang="en-US" dirty="0" err="1"/>
              <a:t>Webex</a:t>
            </a:r>
            <a:r>
              <a:rPr lang="en-US" dirty="0"/>
              <a:t> Teams)</a:t>
            </a:r>
          </a:p>
          <a:p>
            <a:pPr lvl="2"/>
            <a:r>
              <a:rPr lang="en-US" dirty="0"/>
              <a:t>Sends incoming POSTS to intent method to be acted on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</a:t>
            </a:r>
            <a:r>
              <a:rPr lang="en-US" dirty="0" err="1"/>
              <a:t>main.py</a:t>
            </a:r>
            <a:r>
              <a:rPr lang="en-US" dirty="0"/>
              <a:t> main method</a:t>
            </a:r>
          </a:p>
        </p:txBody>
      </p:sp>
      <p:pic>
        <p:nvPicPr>
          <p:cNvPr id="5" name="Picture 4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60461248-093D-9841-86CE-DEFD9BFE4B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866672"/>
      </p:ext>
    </p:extLst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E31472-30D7-B149-902B-303303E9EF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430868"/>
            <a:ext cx="11036459" cy="5061372"/>
          </a:xfrm>
        </p:spPr>
        <p:txBody>
          <a:bodyPr/>
          <a:lstStyle/>
          <a:p>
            <a:r>
              <a:rPr lang="en-US" dirty="0"/>
              <a:t>Load Configuration Data and Endpoints info</a:t>
            </a:r>
          </a:p>
          <a:p>
            <a:pPr lvl="1"/>
            <a:r>
              <a:rPr lang="en-US" dirty="0" err="1"/>
              <a:t>getConfig</a:t>
            </a:r>
            <a:r>
              <a:rPr lang="en-US" dirty="0"/>
              <a:t> , </a:t>
            </a:r>
            <a:r>
              <a:rPr lang="en-US" dirty="0" err="1"/>
              <a:t>loadEndpoints</a:t>
            </a:r>
            <a:endParaRPr lang="en-US" dirty="0"/>
          </a:p>
          <a:p>
            <a:r>
              <a:rPr lang="en-US" dirty="0"/>
              <a:t>Check/Change </a:t>
            </a:r>
            <a:r>
              <a:rPr lang="en-US" dirty="0" err="1"/>
              <a:t>ngrok</a:t>
            </a:r>
            <a:r>
              <a:rPr lang="en-US" dirty="0"/>
              <a:t> Tunnels and </a:t>
            </a:r>
            <a:r>
              <a:rPr lang="en-US" dirty="0" err="1"/>
              <a:t>Webex</a:t>
            </a:r>
            <a:r>
              <a:rPr lang="en-US" dirty="0"/>
              <a:t> Teams Webhooks</a:t>
            </a:r>
          </a:p>
          <a:p>
            <a:pPr lvl="1"/>
            <a:r>
              <a:rPr lang="en-US" dirty="0" err="1"/>
              <a:t>checkNgrok</a:t>
            </a:r>
            <a:r>
              <a:rPr lang="en-US" dirty="0"/>
              <a:t>, </a:t>
            </a:r>
            <a:r>
              <a:rPr lang="en-US" dirty="0" err="1"/>
              <a:t>checkWebhook</a:t>
            </a:r>
            <a:endParaRPr lang="en-US" dirty="0"/>
          </a:p>
          <a:p>
            <a:r>
              <a:rPr lang="en-US" dirty="0"/>
              <a:t>Communicate with Cisco Video Endpoints</a:t>
            </a:r>
          </a:p>
          <a:p>
            <a:pPr lvl="1"/>
            <a:r>
              <a:rPr lang="en-US" dirty="0" err="1"/>
              <a:t>getMode</a:t>
            </a:r>
            <a:r>
              <a:rPr lang="en-US" dirty="0"/>
              <a:t>, </a:t>
            </a:r>
            <a:r>
              <a:rPr lang="en-US" dirty="0" err="1"/>
              <a:t>getCodec</a:t>
            </a:r>
            <a:r>
              <a:rPr lang="en-US" dirty="0"/>
              <a:t>, </a:t>
            </a:r>
            <a:r>
              <a:rPr lang="en-US" dirty="0" err="1"/>
              <a:t>postCodec</a:t>
            </a:r>
            <a:endParaRPr lang="en-US" dirty="0"/>
          </a:p>
          <a:p>
            <a:r>
              <a:rPr lang="en-US" dirty="0"/>
              <a:t>Communicate with </a:t>
            </a:r>
            <a:r>
              <a:rPr lang="en-US" dirty="0" err="1"/>
              <a:t>Webex</a:t>
            </a:r>
            <a:r>
              <a:rPr lang="en-US" dirty="0"/>
              <a:t> Teams</a:t>
            </a:r>
          </a:p>
          <a:p>
            <a:pPr lvl="1"/>
            <a:r>
              <a:rPr lang="en-US" dirty="0" err="1"/>
              <a:t>sendSparkGET</a:t>
            </a:r>
            <a:r>
              <a:rPr lang="en-US" dirty="0"/>
              <a:t>, </a:t>
            </a:r>
            <a:r>
              <a:rPr lang="en-US" dirty="0" err="1"/>
              <a:t>sendSparkPOST</a:t>
            </a:r>
            <a:endParaRPr lang="en-US" dirty="0"/>
          </a:p>
          <a:p>
            <a:r>
              <a:rPr lang="en-US" dirty="0"/>
              <a:t>Operate on messages sent to </a:t>
            </a:r>
            <a:r>
              <a:rPr lang="en-US" dirty="0">
                <a:hlinkClick r:id="rId2"/>
              </a:rPr>
              <a:t>QC@webex.bot</a:t>
            </a:r>
            <a:endParaRPr lang="en-US" dirty="0"/>
          </a:p>
          <a:p>
            <a:pPr lvl="1"/>
            <a:r>
              <a:rPr lang="en-US" dirty="0"/>
              <a:t>Intent</a:t>
            </a:r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</a:t>
            </a:r>
            <a:r>
              <a:rPr lang="en-US" dirty="0" err="1"/>
              <a:t>main.py</a:t>
            </a:r>
            <a:r>
              <a:rPr lang="en-US" dirty="0"/>
              <a:t> Methods</a:t>
            </a:r>
          </a:p>
        </p:txBody>
      </p:sp>
      <p:pic>
        <p:nvPicPr>
          <p:cNvPr id="5" name="Picture 4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60461248-093D-9841-86CE-DEFD9BFE4B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763900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Learn how to </a:t>
            </a:r>
          </a:p>
          <a:p>
            <a:pPr lvl="1"/>
            <a:r>
              <a:rPr lang="en-US" dirty="0"/>
              <a:t>Create and Host </a:t>
            </a:r>
            <a:r>
              <a:rPr lang="en-US" dirty="0" err="1"/>
              <a:t>Webex</a:t>
            </a:r>
            <a:r>
              <a:rPr lang="en-US" dirty="0"/>
              <a:t> Teams Bots with python</a:t>
            </a:r>
          </a:p>
          <a:p>
            <a:pPr lvl="1"/>
            <a:r>
              <a:rPr lang="en-US" dirty="0"/>
              <a:t>Communicate with </a:t>
            </a:r>
            <a:r>
              <a:rPr lang="en-US" dirty="0" err="1"/>
              <a:t>Webex</a:t>
            </a:r>
            <a:r>
              <a:rPr lang="en-US" dirty="0"/>
              <a:t> Teams spaces using REST/JSON via webhooks</a:t>
            </a:r>
          </a:p>
          <a:p>
            <a:pPr lvl="1"/>
            <a:r>
              <a:rPr lang="en-US" dirty="0"/>
              <a:t>Query Cloud and On-</a:t>
            </a:r>
            <a:r>
              <a:rPr lang="en-US" dirty="0" err="1"/>
              <a:t>prem</a:t>
            </a:r>
            <a:r>
              <a:rPr lang="en-US" dirty="0"/>
              <a:t> based telepresence units with </a:t>
            </a:r>
            <a:r>
              <a:rPr lang="en-US" dirty="0" err="1"/>
              <a:t>xAPI</a:t>
            </a:r>
            <a:endParaRPr lang="en-US" dirty="0"/>
          </a:p>
          <a:p>
            <a:pPr lvl="1"/>
            <a:r>
              <a:rPr lang="en-US" dirty="0"/>
              <a:t>Code as a team with git / </a:t>
            </a:r>
            <a:r>
              <a:rPr lang="en-US" dirty="0" err="1"/>
              <a:t>github</a:t>
            </a:r>
            <a:r>
              <a:rPr lang="en-US" dirty="0"/>
              <a:t> and group memberships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ngrok</a:t>
            </a:r>
            <a:r>
              <a:rPr lang="en-US" dirty="0"/>
              <a:t> to tunnel traffic from </a:t>
            </a:r>
            <a:r>
              <a:rPr lang="en-US" dirty="0" err="1"/>
              <a:t>Webex</a:t>
            </a:r>
            <a:r>
              <a:rPr lang="en-US" dirty="0"/>
              <a:t> Teams Webhook to laptop</a:t>
            </a:r>
          </a:p>
          <a:p>
            <a:r>
              <a:rPr lang="en-US" dirty="0"/>
              <a:t>Create a Useful Management Tool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Webex</a:t>
            </a:r>
            <a:r>
              <a:rPr lang="en-US" dirty="0"/>
              <a:t> Teams Chat to quickly diagnose groups of Telepresence Units.</a:t>
            </a:r>
          </a:p>
          <a:p>
            <a:pPr lvl="1"/>
            <a:r>
              <a:rPr lang="en-US" dirty="0"/>
              <a:t>Display SIP numbers, Call Data, Diagnostic Alerts, Registration, etc.</a:t>
            </a:r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4" name="Picture 3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89EC170F-6793-C44D-8DD0-BBD635D83C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841099"/>
      </p:ext>
    </p:extLst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604955"/>
          </a:xfrm>
        </p:spPr>
        <p:txBody>
          <a:bodyPr/>
          <a:lstStyle/>
          <a:p>
            <a:r>
              <a:rPr lang="en-US" dirty="0"/>
              <a:t>HTTP server (class Server(</a:t>
            </a:r>
            <a:r>
              <a:rPr lang="en-US" dirty="0" err="1"/>
              <a:t>BaseHTTPRequestHandler</a:t>
            </a:r>
            <a:r>
              <a:rPr lang="en-US" dirty="0"/>
              <a:t>))</a:t>
            </a:r>
          </a:p>
          <a:p>
            <a:pPr lvl="1"/>
            <a:r>
              <a:rPr lang="en-US" dirty="0" err="1"/>
              <a:t>do_GET</a:t>
            </a:r>
            <a:r>
              <a:rPr lang="en-US" dirty="0"/>
              <a:t> fires when http GET is received</a:t>
            </a:r>
          </a:p>
          <a:p>
            <a:pPr lvl="1"/>
            <a:r>
              <a:rPr lang="en-US" dirty="0" err="1"/>
              <a:t>do_POST</a:t>
            </a:r>
            <a:r>
              <a:rPr lang="en-US" dirty="0"/>
              <a:t> fires when http POST is received</a:t>
            </a:r>
          </a:p>
          <a:p>
            <a:pPr lvl="2"/>
            <a:r>
              <a:rPr lang="en-US" dirty="0"/>
              <a:t>(All webhook info comes in via JSON formatted POST from </a:t>
            </a:r>
            <a:r>
              <a:rPr lang="en-US" dirty="0" err="1"/>
              <a:t>Webex</a:t>
            </a:r>
            <a:r>
              <a:rPr lang="en-US" dirty="0"/>
              <a:t> Teams)</a:t>
            </a:r>
          </a:p>
          <a:p>
            <a:pPr lvl="3"/>
            <a:r>
              <a:rPr lang="en-US" dirty="0"/>
              <a:t>Non JSON formatted POSTS are denied</a:t>
            </a:r>
          </a:p>
          <a:p>
            <a:pPr lvl="2"/>
            <a:r>
              <a:rPr lang="en-US" dirty="0"/>
              <a:t>Sends incoming POSTS to intent method to be acted on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Receive POSTS from webhook</a:t>
            </a:r>
          </a:p>
        </p:txBody>
      </p:sp>
      <p:pic>
        <p:nvPicPr>
          <p:cNvPr id="4" name="Picture 3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892582E0-DB6F-0B41-BA80-460BD773B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51081"/>
      </p:ext>
    </p:extLst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4944943"/>
          </a:xfrm>
        </p:spPr>
        <p:txBody>
          <a:bodyPr/>
          <a:lstStyle/>
          <a:p>
            <a:pPr marL="76179" indent="0">
              <a:buNone/>
            </a:pPr>
            <a:r>
              <a:rPr lang="en-US" sz="1600" dirty="0"/>
              <a:t>Some </a:t>
            </a:r>
            <a:r>
              <a:rPr lang="en-US" sz="1600" dirty="0" err="1"/>
              <a:t>Webex</a:t>
            </a:r>
            <a:r>
              <a:rPr lang="en-US" sz="1600" dirty="0"/>
              <a:t> Teams commands expect POST and others expect GET - </a:t>
            </a:r>
          </a:p>
          <a:p>
            <a:pPr marL="76179" indent="0">
              <a:buNone/>
            </a:pPr>
            <a:r>
              <a:rPr lang="en-US" sz="1600" dirty="0"/>
              <a:t>def </a:t>
            </a:r>
            <a:r>
              <a:rPr lang="en-US" sz="1600" dirty="0" err="1"/>
              <a:t>sendSparkPOST</a:t>
            </a:r>
            <a:r>
              <a:rPr lang="en-US" sz="1600" dirty="0"/>
              <a:t>(</a:t>
            </a:r>
            <a:r>
              <a:rPr lang="en-US" sz="1600" dirty="0" err="1"/>
              <a:t>url</a:t>
            </a:r>
            <a:r>
              <a:rPr lang="en-US" sz="1600" dirty="0"/>
              <a:t>, data):</a:t>
            </a:r>
          </a:p>
          <a:p>
            <a:pPr marL="76179" indent="0">
              <a:buNone/>
            </a:pPr>
            <a:r>
              <a:rPr lang="en-US" sz="1600" dirty="0"/>
              <a:t>    ""”  This method is altered code from </a:t>
            </a:r>
            <a:r>
              <a:rPr lang="en-US" sz="1600" dirty="0">
                <a:hlinkClick r:id="rId2"/>
              </a:rPr>
              <a:t>https://developer.webex.com/blog/spark-bot-demo</a:t>
            </a:r>
            <a:br>
              <a:rPr lang="en-US" sz="1600" dirty="0"/>
            </a:br>
            <a:r>
              <a:rPr lang="en-US" sz="1600" dirty="0"/>
              <a:t>	This method is used for:</a:t>
            </a:r>
            <a:br>
              <a:rPr lang="en-US" sz="1600" dirty="0"/>
            </a:br>
            <a:r>
              <a:rPr lang="en-US" sz="1600" dirty="0"/>
              <a:t>             -posting a message to the Spark room to confirm that a command was received and processed</a:t>
            </a:r>
            <a:br>
              <a:rPr lang="en-US" sz="1600" dirty="0"/>
            </a:br>
            <a:r>
              <a:rPr lang="en-US" sz="1600" dirty="0"/>
              <a:t>    """</a:t>
            </a:r>
          </a:p>
          <a:p>
            <a:pPr marL="76179" indent="0">
              <a:buNone/>
            </a:pPr>
            <a:r>
              <a:rPr lang="en-US" sz="1600" dirty="0"/>
              <a:t>    </a:t>
            </a:r>
            <a:r>
              <a:rPr lang="en-US" sz="1600" dirty="0" err="1"/>
              <a:t>therequest</a:t>
            </a:r>
            <a:r>
              <a:rPr lang="en-US" sz="1600" dirty="0"/>
              <a:t> = </a:t>
            </a:r>
            <a:r>
              <a:rPr lang="en-US" sz="1600" dirty="0" err="1"/>
              <a:t>urllib.request.Request</a:t>
            </a:r>
            <a:r>
              <a:rPr lang="en-US" sz="1600" dirty="0"/>
              <a:t>(</a:t>
            </a:r>
            <a:r>
              <a:rPr lang="en-US" sz="1600" dirty="0" err="1"/>
              <a:t>url,bytes</a:t>
            </a:r>
            <a:r>
              <a:rPr lang="en-US" sz="1600" dirty="0"/>
              <a:t>(dumps(data),"utf8")) 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/>
              <a:t>therequest.add_header</a:t>
            </a:r>
            <a:r>
              <a:rPr lang="en-US" sz="1600" dirty="0"/>
              <a:t>("Authorization", "Bearer "+BOT_BEARER)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/>
              <a:t>therequest.add_header</a:t>
            </a:r>
            <a:r>
              <a:rPr lang="en-US" sz="1600" dirty="0"/>
              <a:t>("Accept", "application/</a:t>
            </a:r>
            <a:r>
              <a:rPr lang="en-US" sz="1600" dirty="0" err="1"/>
              <a:t>json</a:t>
            </a:r>
            <a:r>
              <a:rPr lang="en-US" sz="1600" dirty="0"/>
              <a:t>")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/>
              <a:t>therequest.add_header</a:t>
            </a:r>
            <a:r>
              <a:rPr lang="en-US" sz="1600" dirty="0"/>
              <a:t>("Content-Type", "application/</a:t>
            </a:r>
            <a:r>
              <a:rPr lang="en-US" sz="1600" dirty="0" err="1"/>
              <a:t>json</a:t>
            </a:r>
            <a:r>
              <a:rPr lang="en-US" sz="1600" dirty="0"/>
              <a:t>")</a:t>
            </a:r>
            <a:br>
              <a:rPr lang="en-US" sz="1600" dirty="0"/>
            </a:br>
            <a:r>
              <a:rPr lang="en-US" sz="1600" dirty="0"/>
              <a:t>    contents = </a:t>
            </a:r>
            <a:r>
              <a:rPr lang="en-US" sz="1600" dirty="0" err="1"/>
              <a:t>urllib.request.urlopen</a:t>
            </a:r>
            <a:r>
              <a:rPr lang="en-US" sz="1600" dirty="0"/>
              <a:t>(</a:t>
            </a:r>
            <a:r>
              <a:rPr lang="en-US" sz="1600" dirty="0" err="1"/>
              <a:t>therequest</a:t>
            </a:r>
            <a:r>
              <a:rPr lang="en-US" sz="1600" dirty="0"/>
              <a:t>).read()</a:t>
            </a:r>
            <a:br>
              <a:rPr lang="en-US" sz="1600" dirty="0"/>
            </a:br>
            <a:r>
              <a:rPr lang="en-US" sz="1600" dirty="0"/>
              <a:t>    return contents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Send POSTS from webhook</a:t>
            </a:r>
          </a:p>
        </p:txBody>
      </p:sp>
      <p:pic>
        <p:nvPicPr>
          <p:cNvPr id="4" name="Picture 3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33D0D098-A431-C146-B441-17A9E65393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493487"/>
      </p:ext>
    </p:extLst>
  </p:cSld>
  <p:clrMapOvr>
    <a:masterClrMapping/>
  </p:clrMapOvr>
  <p:transition spd="med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4944943"/>
          </a:xfrm>
        </p:spPr>
        <p:txBody>
          <a:bodyPr/>
          <a:lstStyle/>
          <a:p>
            <a:pPr marL="76179" indent="0">
              <a:buNone/>
            </a:pPr>
            <a:r>
              <a:rPr lang="en-US" sz="2000" dirty="0"/>
              <a:t>def </a:t>
            </a:r>
            <a:r>
              <a:rPr lang="en-US" sz="2000" dirty="0" err="1"/>
              <a:t>postCodecXML</a:t>
            </a:r>
            <a:r>
              <a:rPr lang="en-US" sz="2000" dirty="0"/>
              <a:t>(</a:t>
            </a:r>
            <a:r>
              <a:rPr lang="en-US" sz="2000" dirty="0" err="1"/>
              <a:t>host,codec_username,codec_password,url,payload,headers</a:t>
            </a:r>
            <a:r>
              <a:rPr lang="en-US" sz="2000" dirty="0"/>
              <a:t>):</a:t>
            </a:r>
            <a:br>
              <a:rPr lang="en-US" sz="2000" dirty="0"/>
            </a:br>
            <a:r>
              <a:rPr lang="en-US" sz="2000" dirty="0"/>
              <a:t> "”  This method used to POST messages - </a:t>
            </a:r>
            <a:r>
              <a:rPr lang="en-US" sz="2000" dirty="0" err="1"/>
              <a:t>xAPI</a:t>
            </a:r>
            <a:r>
              <a:rPr lang="en-US" sz="2000" dirty="0"/>
              <a:t> commands and requests to Cisco CE based codecs.""”</a:t>
            </a:r>
            <a:br>
              <a:rPr lang="en-US" sz="2000" dirty="0"/>
            </a:br>
            <a:r>
              <a:rPr lang="en-US" sz="2000" dirty="0"/>
              <a:t>  </a:t>
            </a:r>
            <a:r>
              <a:rPr lang="en-US" sz="2000" dirty="0">
                <a:highlight>
                  <a:srgbClr val="FFFF00"/>
                </a:highlight>
              </a:rPr>
              <a:t># NOT checking certificates for https traffic</a:t>
            </a:r>
            <a:br>
              <a:rPr lang="en-US" sz="2000" dirty="0">
                <a:highlight>
                  <a:srgbClr val="FFFF00"/>
                </a:highlight>
              </a:rPr>
            </a:br>
            <a:r>
              <a:rPr lang="en-US" sz="2000" dirty="0">
                <a:highlight>
                  <a:srgbClr val="FFFF00"/>
                </a:highlight>
              </a:rPr>
              <a:t>	requests.packages.urllib3.disable_warnings(</a:t>
            </a:r>
            <a:r>
              <a:rPr lang="en-US" sz="2000" dirty="0" err="1">
                <a:highlight>
                  <a:srgbClr val="FFFF00"/>
                </a:highlight>
              </a:rPr>
              <a:t>InsecureRequestWarning</a:t>
            </a:r>
            <a:r>
              <a:rPr lang="en-US" sz="2000" dirty="0">
                <a:highlight>
                  <a:srgbClr val="FFFF00"/>
                </a:highlight>
              </a:rPr>
              <a:t>)</a:t>
            </a:r>
            <a:br>
              <a:rPr lang="en-US" sz="2000" dirty="0"/>
            </a:br>
            <a:r>
              <a:rPr lang="en-US" sz="2000" dirty="0"/>
              <a:t>	try:</a:t>
            </a:r>
            <a:br>
              <a:rPr lang="en-US" sz="2000" dirty="0"/>
            </a:br>
            <a:r>
              <a:rPr lang="en-US" sz="2000" dirty="0"/>
              <a:t>	    response = </a:t>
            </a:r>
            <a:r>
              <a:rPr lang="en-US" sz="2000" dirty="0" err="1">
                <a:highlight>
                  <a:srgbClr val="FFFF00"/>
                </a:highlight>
              </a:rPr>
              <a:t>requests.</a:t>
            </a:r>
            <a:r>
              <a:rPr lang="en-US" sz="2000" dirty="0" err="1"/>
              <a:t>post</a:t>
            </a:r>
            <a:r>
              <a:rPr lang="en-US" sz="2000" dirty="0"/>
              <a:t>(</a:t>
            </a:r>
            <a:r>
              <a:rPr lang="en-US" sz="2000" dirty="0" err="1"/>
              <a:t>url,data</a:t>
            </a:r>
            <a:r>
              <a:rPr lang="en-US" sz="2000" dirty="0"/>
              <a:t>=payload, verify=False, timeout=2, headers=headers, </a:t>
            </a:r>
            <a:r>
              <a:rPr lang="en-US" sz="2000" dirty="0" err="1"/>
              <a:t>auth</a:t>
            </a:r>
            <a:r>
              <a:rPr lang="en-US" sz="2000" dirty="0"/>
              <a:t>=(</a:t>
            </a:r>
            <a:r>
              <a:rPr lang="en-US" sz="2000" dirty="0" err="1"/>
              <a:t>codec_username</a:t>
            </a:r>
            <a:r>
              <a:rPr lang="en-US" sz="2000" dirty="0"/>
              <a:t>, </a:t>
            </a:r>
            <a:r>
              <a:rPr lang="en-US" sz="2000" dirty="0" err="1"/>
              <a:t>codec_password</a:t>
            </a:r>
            <a:r>
              <a:rPr lang="en-US" sz="2000" dirty="0"/>
              <a:t>))</a:t>
            </a:r>
            <a:br>
              <a:rPr lang="en-US" sz="2000" dirty="0"/>
            </a:br>
            <a:r>
              <a:rPr lang="en-US" sz="2000" dirty="0"/>
              <a:t>	    </a:t>
            </a:r>
            <a:r>
              <a:rPr lang="en-US" sz="2000" dirty="0" err="1"/>
              <a:t>xmlstr</a:t>
            </a:r>
            <a:r>
              <a:rPr lang="en-US" sz="2000" dirty="0"/>
              <a:t> = </a:t>
            </a:r>
            <a:r>
              <a:rPr lang="en-US" sz="2000" dirty="0" err="1"/>
              <a:t>response.text</a:t>
            </a:r>
            <a:br>
              <a:rPr lang="en-US" sz="2000" dirty="0"/>
            </a:br>
            <a:r>
              <a:rPr lang="en-US" sz="2000" dirty="0"/>
              <a:t>	    root = </a:t>
            </a:r>
            <a:r>
              <a:rPr lang="en-US" sz="2000" dirty="0" err="1"/>
              <a:t>etree.fromstring</a:t>
            </a:r>
            <a:r>
              <a:rPr lang="en-US" sz="2000" dirty="0"/>
              <a:t>(</a:t>
            </a:r>
            <a:r>
              <a:rPr lang="en-US" sz="2000" dirty="0" err="1"/>
              <a:t>xmlstr</a:t>
            </a:r>
            <a:r>
              <a:rPr lang="en-US" sz="2000" dirty="0"/>
              <a:t>) </a:t>
            </a:r>
            <a:br>
              <a:rPr lang="en-US" sz="2000" dirty="0"/>
            </a:br>
            <a:r>
              <a:rPr lang="en-US" sz="2000" dirty="0"/>
              <a:t>	   return root</a:t>
            </a:r>
            <a:br>
              <a:rPr lang="en-US" sz="2000" dirty="0"/>
            </a:br>
            <a:r>
              <a:rPr lang="en-US" sz="2000" dirty="0"/>
              <a:t>	except:</a:t>
            </a:r>
            <a:br>
              <a:rPr lang="en-US" sz="2000" dirty="0"/>
            </a:br>
            <a:r>
              <a:rPr lang="en-US" sz="2000" dirty="0"/>
              <a:t>	    </a:t>
            </a:r>
            <a:r>
              <a:rPr lang="en-US" sz="2000" dirty="0" err="1"/>
              <a:t>msg</a:t>
            </a:r>
            <a:r>
              <a:rPr lang="en-US" sz="2000" dirty="0"/>
              <a:t> = (</a:t>
            </a:r>
            <a:r>
              <a:rPr lang="en-US" sz="2000" dirty="0" err="1"/>
              <a:t>time.asctime</a:t>
            </a:r>
            <a:r>
              <a:rPr lang="en-US" sz="2000" dirty="0"/>
              <a:t>() +" E  Can't reach host "+host+" to POST XML request") </a:t>
            </a:r>
            <a:br>
              <a:rPr lang="en-US" sz="2000" dirty="0"/>
            </a:br>
            <a:r>
              <a:rPr lang="en-US" sz="2000" dirty="0"/>
              <a:t>	    print(</a:t>
            </a:r>
            <a:r>
              <a:rPr lang="en-US" sz="2000" dirty="0" err="1"/>
              <a:t>msg</a:t>
            </a:r>
            <a:r>
              <a:rPr lang="en-US" sz="2000" dirty="0"/>
              <a:t>) </a:t>
            </a:r>
            <a:br>
              <a:rPr lang="en-US" sz="2000" dirty="0"/>
            </a:br>
            <a:r>
              <a:rPr lang="en-US" sz="2000" dirty="0"/>
              <a:t>	return</a:t>
            </a:r>
          </a:p>
          <a:p>
            <a:pPr marL="76179" indent="0">
              <a:buNone/>
            </a:pPr>
            <a:endParaRPr lang="en-US" sz="14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Communicate with Codecs</a:t>
            </a:r>
          </a:p>
        </p:txBody>
      </p:sp>
      <p:pic>
        <p:nvPicPr>
          <p:cNvPr id="4" name="Picture 3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95EF7601-A9D3-3643-A59B-210669E9C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7816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116" y="1651503"/>
            <a:ext cx="11036459" cy="1360677"/>
          </a:xfrm>
        </p:spPr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is:</a:t>
            </a:r>
          </a:p>
          <a:p>
            <a:pPr lvl="1"/>
            <a:r>
              <a:rPr lang="en-US" dirty="0"/>
              <a:t>A bot called QC (</a:t>
            </a:r>
            <a:r>
              <a:rPr lang="en-US" dirty="0">
                <a:hlinkClick r:id="rId2"/>
              </a:rPr>
              <a:t>qc@webex.bot</a:t>
            </a:r>
            <a:r>
              <a:rPr lang="en-US" dirty="0"/>
              <a:t>) running on your laptop that you can invite to any </a:t>
            </a:r>
            <a:r>
              <a:rPr lang="en-US" dirty="0" err="1"/>
              <a:t>Webex</a:t>
            </a:r>
            <a:r>
              <a:rPr lang="en-US" dirty="0"/>
              <a:t> Teams space and query to obtain quick checks on a group of telepresence units you manage.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QuickCheck</a:t>
            </a:r>
            <a:r>
              <a:rPr lang="en-US" dirty="0"/>
              <a:t>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1F6822-6BEC-AD45-9F7C-B76E5C321DDA}"/>
              </a:ext>
            </a:extLst>
          </p:cNvPr>
          <p:cNvSpPr/>
          <p:nvPr/>
        </p:nvSpPr>
        <p:spPr>
          <a:xfrm>
            <a:off x="2483650" y="3232816"/>
            <a:ext cx="732739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6179" indent="0">
              <a:buNone/>
            </a:pPr>
            <a:r>
              <a:rPr lang="en-US" sz="2000" b="1" dirty="0"/>
              <a:t>Help</a:t>
            </a:r>
            <a:r>
              <a:rPr lang="en-US" sz="2000" dirty="0"/>
              <a:t>		- This help menu</a:t>
            </a:r>
            <a:br>
              <a:rPr lang="en-US" sz="2000" dirty="0"/>
            </a:br>
            <a:r>
              <a:rPr lang="en-US" sz="2000" b="1" dirty="0"/>
              <a:t>list</a:t>
            </a:r>
            <a:r>
              <a:rPr lang="en-US" sz="2000" dirty="0"/>
              <a:t> 		- print endpoints from </a:t>
            </a:r>
            <a:r>
              <a:rPr lang="en-US" sz="2000" dirty="0" err="1"/>
              <a:t>endpoints.json</a:t>
            </a:r>
            <a:r>
              <a:rPr lang="en-US" sz="2000" dirty="0"/>
              <a:t> file.</a:t>
            </a:r>
            <a:br>
              <a:rPr lang="en-US" sz="2000" dirty="0"/>
            </a:br>
            <a:r>
              <a:rPr lang="en-US" sz="2000" b="1" dirty="0" err="1"/>
              <a:t>callStatus</a:t>
            </a:r>
            <a:r>
              <a:rPr lang="en-US" sz="2000" dirty="0"/>
              <a:t> 	- Shows current call status.</a:t>
            </a:r>
            <a:br>
              <a:rPr lang="en-US" sz="2000" dirty="0"/>
            </a:br>
            <a:r>
              <a:rPr lang="en-US" sz="2000" b="1" dirty="0" err="1"/>
              <a:t>getDiags</a:t>
            </a:r>
            <a:r>
              <a:rPr lang="en-US" sz="2000" dirty="0"/>
              <a:t> 	- List any diagnostic alerts.</a:t>
            </a:r>
            <a:br>
              <a:rPr lang="en-US" sz="2000" dirty="0"/>
            </a:br>
            <a:r>
              <a:rPr lang="en-US" sz="2000" b="1" dirty="0" err="1"/>
              <a:t>getVersion</a:t>
            </a:r>
            <a:r>
              <a:rPr lang="en-US" sz="2000" dirty="0"/>
              <a:t> 	- List current software version.</a:t>
            </a:r>
            <a:br>
              <a:rPr lang="en-US" sz="2000" dirty="0"/>
            </a:br>
            <a:r>
              <a:rPr lang="en-US" sz="2000" b="1" dirty="0" err="1"/>
              <a:t>sipStatus</a:t>
            </a:r>
            <a:r>
              <a:rPr lang="en-US" sz="2000" dirty="0"/>
              <a:t> 	- List SIP registration Status.</a:t>
            </a:r>
            <a:br>
              <a:rPr lang="en-US" sz="2000" dirty="0"/>
            </a:br>
            <a:r>
              <a:rPr lang="en-US" sz="2000" b="1" dirty="0" err="1"/>
              <a:t>getLoss</a:t>
            </a:r>
            <a:r>
              <a:rPr lang="en-US" sz="2000" dirty="0"/>
              <a:t> 		- List current Packet Loss values.</a:t>
            </a:r>
            <a:br>
              <a:rPr lang="en-US" sz="2000" dirty="0"/>
            </a:br>
            <a:r>
              <a:rPr lang="en-US" sz="2000" b="1" dirty="0" err="1"/>
              <a:t>getLast</a:t>
            </a:r>
            <a:r>
              <a:rPr lang="en-US" sz="2000" dirty="0"/>
              <a:t> 		- List Last Call Details.</a:t>
            </a:r>
            <a:br>
              <a:rPr lang="en-US" sz="2000" dirty="0"/>
            </a:br>
            <a:r>
              <a:rPr lang="en-US" sz="2000" b="1" dirty="0" err="1"/>
              <a:t>getPeople</a:t>
            </a:r>
            <a:r>
              <a:rPr lang="en-US" sz="2000" dirty="0"/>
              <a:t> 	- List number of people in room.</a:t>
            </a:r>
            <a:br>
              <a:rPr lang="en-US" sz="2000" dirty="0"/>
            </a:br>
            <a:r>
              <a:rPr lang="en-US" sz="2000" b="1" dirty="0" err="1"/>
              <a:t>getNumber</a:t>
            </a:r>
            <a:r>
              <a:rPr lang="en-US" sz="2000" dirty="0"/>
              <a:t>	- Get Endpoint Numbers.</a:t>
            </a:r>
          </a:p>
        </p:txBody>
      </p:sp>
      <p:pic>
        <p:nvPicPr>
          <p:cNvPr id="5" name="Picture 4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0D9481F6-1D27-A14D-BBCC-A0475DD11F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51182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loud 24">
            <a:extLst>
              <a:ext uri="{FF2B5EF4-FFF2-40B4-BE49-F238E27FC236}">
                <a16:creationId xmlns:a16="http://schemas.microsoft.com/office/drawing/2014/main" id="{DEACB7EA-51C9-4C4E-828E-5447792A62CE}"/>
              </a:ext>
            </a:extLst>
          </p:cNvPr>
          <p:cNvSpPr/>
          <p:nvPr/>
        </p:nvSpPr>
        <p:spPr>
          <a:xfrm>
            <a:off x="4215526" y="1034723"/>
            <a:ext cx="5853385" cy="3768507"/>
          </a:xfrm>
          <a:prstGeom prst="cloud">
            <a:avLst/>
          </a:prstGeom>
          <a:solidFill>
            <a:schemeClr val="tx1">
              <a:lumMod val="10000"/>
              <a:lumOff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1F93135-6E4E-FD4C-9488-0D456157C41D}"/>
              </a:ext>
            </a:extLst>
          </p:cNvPr>
          <p:cNvSpPr/>
          <p:nvPr/>
        </p:nvSpPr>
        <p:spPr>
          <a:xfrm>
            <a:off x="1" y="1430867"/>
            <a:ext cx="4719145" cy="34774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520ABC-ED1E-074A-85CC-9101CC85F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Architecture</a:t>
            </a:r>
          </a:p>
        </p:txBody>
      </p:sp>
      <p:pic>
        <p:nvPicPr>
          <p:cNvPr id="1026" name="Picture 2" descr="Image result for Cisco Webex Teams">
            <a:extLst>
              <a:ext uri="{FF2B5EF4-FFF2-40B4-BE49-F238E27FC236}">
                <a16:creationId xmlns:a16="http://schemas.microsoft.com/office/drawing/2014/main" id="{B6ECA6B0-55A8-7647-B83F-14EEDD249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430867"/>
            <a:ext cx="366111" cy="366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D4C2CA-9A06-8F4D-9F18-C1DB9D667CF2}"/>
              </a:ext>
            </a:extLst>
          </p:cNvPr>
          <p:cNvSpPr txBox="1"/>
          <p:nvPr/>
        </p:nvSpPr>
        <p:spPr>
          <a:xfrm>
            <a:off x="1" y="1430867"/>
            <a:ext cx="4719144" cy="37965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67" dirty="0"/>
              <a:t>                Cisco </a:t>
            </a:r>
            <a:r>
              <a:rPr lang="en-US" sz="1867" dirty="0" err="1"/>
              <a:t>Webex</a:t>
            </a:r>
            <a:r>
              <a:rPr lang="en-US" sz="1867" dirty="0"/>
              <a:t> Teams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627C3E-1249-124E-A985-6EEE879B4FCA}"/>
              </a:ext>
            </a:extLst>
          </p:cNvPr>
          <p:cNvSpPr txBox="1"/>
          <p:nvPr/>
        </p:nvSpPr>
        <p:spPr>
          <a:xfrm>
            <a:off x="-1" y="1960637"/>
            <a:ext cx="2080976" cy="37965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67" dirty="0" err="1"/>
              <a:t>QC@webex.bot</a:t>
            </a:r>
            <a:endParaRPr lang="en-US" sz="1867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400FEC-A421-FF40-9630-FC705CF7FB9F}"/>
              </a:ext>
            </a:extLst>
          </p:cNvPr>
          <p:cNvSpPr txBox="1"/>
          <p:nvPr/>
        </p:nvSpPr>
        <p:spPr>
          <a:xfrm>
            <a:off x="618643" y="2695589"/>
            <a:ext cx="735652" cy="37965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67" dirty="0"/>
              <a:t>QC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44EC43-FBFD-334B-8D29-632269A98358}"/>
              </a:ext>
            </a:extLst>
          </p:cNvPr>
          <p:cNvSpPr txBox="1"/>
          <p:nvPr/>
        </p:nvSpPr>
        <p:spPr>
          <a:xfrm>
            <a:off x="-1" y="2353274"/>
            <a:ext cx="224771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 err="1"/>
              <a:t>Webex</a:t>
            </a:r>
            <a:r>
              <a:rPr lang="en-US" sz="1333" b="1" dirty="0"/>
              <a:t> Teams Bot Email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A85E2-D39D-CA4A-9F91-0EBF1BFE4233}"/>
              </a:ext>
            </a:extLst>
          </p:cNvPr>
          <p:cNvSpPr txBox="1"/>
          <p:nvPr/>
        </p:nvSpPr>
        <p:spPr>
          <a:xfrm>
            <a:off x="-10513" y="3099928"/>
            <a:ext cx="224771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 err="1"/>
              <a:t>Webex</a:t>
            </a:r>
            <a:r>
              <a:rPr lang="en-US" sz="1333" b="1" dirty="0"/>
              <a:t> Teams Bot Name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AB4418-F129-3F44-8F2B-ABF0D575B9CC}"/>
              </a:ext>
            </a:extLst>
          </p:cNvPr>
          <p:cNvSpPr txBox="1"/>
          <p:nvPr/>
        </p:nvSpPr>
        <p:spPr>
          <a:xfrm>
            <a:off x="3184180" y="1979017"/>
            <a:ext cx="1313793" cy="37965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67" dirty="0"/>
              <a:t>Webhook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786266-88E4-7040-8200-7833F5FFEB94}"/>
              </a:ext>
            </a:extLst>
          </p:cNvPr>
          <p:cNvSpPr/>
          <p:nvPr/>
        </p:nvSpPr>
        <p:spPr>
          <a:xfrm>
            <a:off x="7492061" y="1430867"/>
            <a:ext cx="1221020" cy="15622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C858E5-8308-2943-89CA-DA5232C3BF6A}"/>
              </a:ext>
            </a:extLst>
          </p:cNvPr>
          <p:cNvSpPr txBox="1"/>
          <p:nvPr/>
        </p:nvSpPr>
        <p:spPr>
          <a:xfrm>
            <a:off x="7492061" y="1421204"/>
            <a:ext cx="1258731" cy="37965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867" dirty="0" err="1"/>
              <a:t>ngrok.com</a:t>
            </a:r>
            <a:endParaRPr lang="en-US" sz="1867" dirty="0"/>
          </a:p>
        </p:txBody>
      </p:sp>
      <p:sp>
        <p:nvSpPr>
          <p:cNvPr id="22" name="Block Arc 21">
            <a:extLst>
              <a:ext uri="{FF2B5EF4-FFF2-40B4-BE49-F238E27FC236}">
                <a16:creationId xmlns:a16="http://schemas.microsoft.com/office/drawing/2014/main" id="{523495FB-D88B-1E44-92EB-F8D34D84211F}"/>
              </a:ext>
            </a:extLst>
          </p:cNvPr>
          <p:cNvSpPr/>
          <p:nvPr/>
        </p:nvSpPr>
        <p:spPr>
          <a:xfrm rot="5400000">
            <a:off x="6730766" y="2033515"/>
            <a:ext cx="1634847" cy="1488940"/>
          </a:xfrm>
          <a:prstGeom prst="blockArc">
            <a:avLst>
              <a:gd name="adj1" fmla="val 10720127"/>
              <a:gd name="adj2" fmla="val 16101985"/>
              <a:gd name="adj3" fmla="val 24581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CAAFAD5-3652-F445-B945-B47860938023}"/>
              </a:ext>
            </a:extLst>
          </p:cNvPr>
          <p:cNvSpPr/>
          <p:nvPr/>
        </p:nvSpPr>
        <p:spPr>
          <a:xfrm>
            <a:off x="4503604" y="2081563"/>
            <a:ext cx="3034063" cy="130032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FC369E9-6475-364C-97EB-5AE4215A7284}"/>
              </a:ext>
            </a:extLst>
          </p:cNvPr>
          <p:cNvSpPr txBox="1"/>
          <p:nvPr/>
        </p:nvSpPr>
        <p:spPr>
          <a:xfrm>
            <a:off x="9401362" y="1103462"/>
            <a:ext cx="1307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Internet</a:t>
            </a:r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F573C2E2-2F7B-C746-A8D3-61DD69E41BB0}"/>
              </a:ext>
            </a:extLst>
          </p:cNvPr>
          <p:cNvSpPr/>
          <p:nvPr/>
        </p:nvSpPr>
        <p:spPr>
          <a:xfrm>
            <a:off x="4866624" y="3732710"/>
            <a:ext cx="5024611" cy="2899319"/>
          </a:xfrm>
          <a:prstGeom prst="cloud">
            <a:avLst/>
          </a:prstGeom>
          <a:solidFill>
            <a:schemeClr val="bg2">
              <a:lumMod val="9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C73B075-759E-1742-821D-A390D98A17C6}"/>
              </a:ext>
            </a:extLst>
          </p:cNvPr>
          <p:cNvSpPr/>
          <p:nvPr/>
        </p:nvSpPr>
        <p:spPr>
          <a:xfrm rot="5400000">
            <a:off x="7125475" y="3562468"/>
            <a:ext cx="1966512" cy="367861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B9A4748-14B8-2245-BA25-230F2CCBEE0E}"/>
              </a:ext>
            </a:extLst>
          </p:cNvPr>
          <p:cNvSpPr/>
          <p:nvPr/>
        </p:nvSpPr>
        <p:spPr>
          <a:xfrm>
            <a:off x="7655189" y="3868024"/>
            <a:ext cx="934392" cy="725629"/>
          </a:xfrm>
          <a:prstGeom prst="hexag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46F2E47-DE9E-2A45-BBD9-85B443DA5D85}"/>
              </a:ext>
            </a:extLst>
          </p:cNvPr>
          <p:cNvSpPr txBox="1"/>
          <p:nvPr/>
        </p:nvSpPr>
        <p:spPr>
          <a:xfrm>
            <a:off x="9892599" y="4320594"/>
            <a:ext cx="14562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Corp Network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306FB7D-75BA-6749-B6C8-0D7F1A894C47}"/>
              </a:ext>
            </a:extLst>
          </p:cNvPr>
          <p:cNvSpPr/>
          <p:nvPr/>
        </p:nvSpPr>
        <p:spPr>
          <a:xfrm>
            <a:off x="5234820" y="4706169"/>
            <a:ext cx="4016368" cy="1825011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B62986B-7093-7C46-987D-986DEE741978}"/>
              </a:ext>
            </a:extLst>
          </p:cNvPr>
          <p:cNvSpPr txBox="1"/>
          <p:nvPr/>
        </p:nvSpPr>
        <p:spPr>
          <a:xfrm>
            <a:off x="7358099" y="4722935"/>
            <a:ext cx="1680797" cy="37965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867" dirty="0" err="1"/>
              <a:t>ngrok</a:t>
            </a:r>
            <a:r>
              <a:rPr lang="en-US" sz="1867" dirty="0"/>
              <a:t> client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02F811-3434-6945-973A-C1A6E82E1113}"/>
              </a:ext>
            </a:extLst>
          </p:cNvPr>
          <p:cNvSpPr txBox="1"/>
          <p:nvPr/>
        </p:nvSpPr>
        <p:spPr>
          <a:xfrm>
            <a:off x="5566370" y="4732593"/>
            <a:ext cx="1672253" cy="830997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400" b="1" dirty="0" err="1"/>
              <a:t>QuickCheck</a:t>
            </a:r>
            <a:endParaRPr lang="en-US" sz="2400" b="1" dirty="0"/>
          </a:p>
          <a:p>
            <a:pPr algn="ctr"/>
            <a:r>
              <a:rPr lang="en-US" sz="2400" b="1" dirty="0"/>
              <a:t>Bot Server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F0176B-8F6D-9540-A939-65799C31EB40}"/>
              </a:ext>
            </a:extLst>
          </p:cNvPr>
          <p:cNvSpPr txBox="1"/>
          <p:nvPr/>
        </p:nvSpPr>
        <p:spPr>
          <a:xfrm>
            <a:off x="7651548" y="3940676"/>
            <a:ext cx="893379" cy="502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b="1" dirty="0"/>
              <a:t>Corp</a:t>
            </a:r>
          </a:p>
          <a:p>
            <a:pPr algn="ctr"/>
            <a:r>
              <a:rPr lang="en-US" sz="1333" b="1" dirty="0"/>
              <a:t>Firewall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D9ECEF4-18CB-484E-9588-4ED185CD5A4C}"/>
              </a:ext>
            </a:extLst>
          </p:cNvPr>
          <p:cNvSpPr txBox="1"/>
          <p:nvPr/>
        </p:nvSpPr>
        <p:spPr>
          <a:xfrm>
            <a:off x="7741683" y="5269279"/>
            <a:ext cx="141705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HTTPS Server</a:t>
            </a:r>
          </a:p>
          <a:p>
            <a:r>
              <a:rPr lang="en-US" sz="1600" dirty="0" err="1"/>
              <a:t>main.py</a:t>
            </a:r>
            <a:endParaRPr lang="en-US" sz="1600" dirty="0"/>
          </a:p>
          <a:p>
            <a:r>
              <a:rPr lang="en-US" sz="1600" dirty="0" err="1"/>
              <a:t>endpoints.json</a:t>
            </a:r>
            <a:endParaRPr lang="en-US" sz="1600" dirty="0"/>
          </a:p>
          <a:p>
            <a:r>
              <a:rPr lang="en-US" sz="1600" dirty="0" err="1"/>
              <a:t>config.json</a:t>
            </a:r>
            <a:endParaRPr lang="en-US" sz="1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8A28467-6296-6B4E-A84C-49C53BC92861}"/>
              </a:ext>
            </a:extLst>
          </p:cNvPr>
          <p:cNvSpPr txBox="1"/>
          <p:nvPr/>
        </p:nvSpPr>
        <p:spPr>
          <a:xfrm>
            <a:off x="5854400" y="5778561"/>
            <a:ext cx="1255986" cy="461665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Python3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4ABBC21-1F82-ED43-8012-86334091031E}"/>
              </a:ext>
            </a:extLst>
          </p:cNvPr>
          <p:cNvCxnSpPr/>
          <p:nvPr/>
        </p:nvCxnSpPr>
        <p:spPr>
          <a:xfrm flipV="1">
            <a:off x="7106739" y="5487836"/>
            <a:ext cx="723468" cy="5324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8B621D2-CBB5-A844-9747-B54A7A79111A}"/>
              </a:ext>
            </a:extLst>
          </p:cNvPr>
          <p:cNvCxnSpPr>
            <a:cxnSpLocks/>
          </p:cNvCxnSpPr>
          <p:nvPr/>
        </p:nvCxnSpPr>
        <p:spPr>
          <a:xfrm flipV="1">
            <a:off x="7106739" y="5447594"/>
            <a:ext cx="723468" cy="5726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001824B-621B-7C45-A5E2-EDA62EB01BD1}"/>
              </a:ext>
            </a:extLst>
          </p:cNvPr>
          <p:cNvCxnSpPr>
            <a:cxnSpLocks/>
          </p:cNvCxnSpPr>
          <p:nvPr/>
        </p:nvCxnSpPr>
        <p:spPr>
          <a:xfrm flipV="1">
            <a:off x="7079644" y="5730342"/>
            <a:ext cx="750563" cy="3050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88AB17C-83D8-3445-8FD1-0B273BE5BE62}"/>
              </a:ext>
            </a:extLst>
          </p:cNvPr>
          <p:cNvCxnSpPr>
            <a:cxnSpLocks/>
          </p:cNvCxnSpPr>
          <p:nvPr/>
        </p:nvCxnSpPr>
        <p:spPr>
          <a:xfrm flipV="1">
            <a:off x="7106739" y="5986480"/>
            <a:ext cx="723468" cy="634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9407C5B-4F07-4749-AF23-D2C5C788592F}"/>
              </a:ext>
            </a:extLst>
          </p:cNvPr>
          <p:cNvCxnSpPr>
            <a:cxnSpLocks/>
          </p:cNvCxnSpPr>
          <p:nvPr/>
        </p:nvCxnSpPr>
        <p:spPr>
          <a:xfrm>
            <a:off x="7106739" y="6060417"/>
            <a:ext cx="723468" cy="1254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Folded Corner 55">
            <a:extLst>
              <a:ext uri="{FF2B5EF4-FFF2-40B4-BE49-F238E27FC236}">
                <a16:creationId xmlns:a16="http://schemas.microsoft.com/office/drawing/2014/main" id="{DA6B61C2-6B77-F943-A919-B29BCE41D966}"/>
              </a:ext>
            </a:extLst>
          </p:cNvPr>
          <p:cNvSpPr/>
          <p:nvPr/>
        </p:nvSpPr>
        <p:spPr>
          <a:xfrm>
            <a:off x="2300766" y="3016996"/>
            <a:ext cx="1534511" cy="1646845"/>
          </a:xfrm>
          <a:prstGeom prst="foldedCorner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Teams Space(s)</a:t>
            </a:r>
            <a:endParaRPr lang="en-US" sz="2400" dirty="0"/>
          </a:p>
          <a:p>
            <a:pPr algn="ctr"/>
            <a:r>
              <a:rPr lang="en-US" sz="2400" dirty="0"/>
              <a:t>With QC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DDD9B8B-1869-9443-8B6A-B17556AD55B3}"/>
              </a:ext>
            </a:extLst>
          </p:cNvPr>
          <p:cNvCxnSpPr>
            <a:cxnSpLocks/>
          </p:cNvCxnSpPr>
          <p:nvPr/>
        </p:nvCxnSpPr>
        <p:spPr>
          <a:xfrm flipH="1">
            <a:off x="2762425" y="2228857"/>
            <a:ext cx="334835" cy="764296"/>
          </a:xfrm>
          <a:prstGeom prst="straightConnector1">
            <a:avLst/>
          </a:prstGeom>
          <a:ln w="7620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Line Callout 2 (No Border) 1">
            <a:extLst>
              <a:ext uri="{FF2B5EF4-FFF2-40B4-BE49-F238E27FC236}">
                <a16:creationId xmlns:a16="http://schemas.microsoft.com/office/drawing/2014/main" id="{FCC33047-FD64-AA44-9883-2C67A7C78E9A}"/>
              </a:ext>
            </a:extLst>
          </p:cNvPr>
          <p:cNvSpPr/>
          <p:nvPr/>
        </p:nvSpPr>
        <p:spPr>
          <a:xfrm>
            <a:off x="5349630" y="1396957"/>
            <a:ext cx="1757109" cy="562991"/>
          </a:xfrm>
          <a:prstGeom prst="callout2">
            <a:avLst>
              <a:gd name="adj1" fmla="val 88241"/>
              <a:gd name="adj2" fmla="val 98845"/>
              <a:gd name="adj3" fmla="val 88241"/>
              <a:gd name="adj4" fmla="val 110336"/>
              <a:gd name="adj5" fmla="val 132839"/>
              <a:gd name="adj6" fmla="val 121843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3"/>
              </a:rPr>
              <a:t>QC@webex.bot</a:t>
            </a:r>
            <a:r>
              <a:rPr lang="en-US" dirty="0"/>
              <a:t> Public Interface</a:t>
            </a:r>
          </a:p>
        </p:txBody>
      </p:sp>
      <p:sp>
        <p:nvSpPr>
          <p:cNvPr id="39" name="Line Callout 2 (No Border) 38">
            <a:extLst>
              <a:ext uri="{FF2B5EF4-FFF2-40B4-BE49-F238E27FC236}">
                <a16:creationId xmlns:a16="http://schemas.microsoft.com/office/drawing/2014/main" id="{CFAA837E-A6C9-8F42-8078-6C52464FC0DB}"/>
              </a:ext>
            </a:extLst>
          </p:cNvPr>
          <p:cNvSpPr/>
          <p:nvPr/>
        </p:nvSpPr>
        <p:spPr>
          <a:xfrm>
            <a:off x="9510340" y="3397382"/>
            <a:ext cx="1757109" cy="395818"/>
          </a:xfrm>
          <a:prstGeom prst="callout2">
            <a:avLst>
              <a:gd name="adj1" fmla="val 88241"/>
              <a:gd name="adj2" fmla="val -1518"/>
              <a:gd name="adj3" fmla="val 88241"/>
              <a:gd name="adj4" fmla="val -24720"/>
              <a:gd name="adj5" fmla="val 326569"/>
              <a:gd name="adj6" fmla="val -73927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Private Interface</a:t>
            </a:r>
          </a:p>
        </p:txBody>
      </p:sp>
      <p:sp>
        <p:nvSpPr>
          <p:cNvPr id="40" name="Line Callout 2 (No Border) 39">
            <a:extLst>
              <a:ext uri="{FF2B5EF4-FFF2-40B4-BE49-F238E27FC236}">
                <a16:creationId xmlns:a16="http://schemas.microsoft.com/office/drawing/2014/main" id="{93A61C04-543D-D449-B507-FCC64343BA66}"/>
              </a:ext>
            </a:extLst>
          </p:cNvPr>
          <p:cNvSpPr/>
          <p:nvPr/>
        </p:nvSpPr>
        <p:spPr>
          <a:xfrm>
            <a:off x="9343148" y="1900455"/>
            <a:ext cx="1924301" cy="351817"/>
          </a:xfrm>
          <a:prstGeom prst="callout2">
            <a:avLst>
              <a:gd name="adj1" fmla="val 58360"/>
              <a:gd name="adj2" fmla="val 547"/>
              <a:gd name="adj3" fmla="val 60118"/>
              <a:gd name="adj4" fmla="val -21370"/>
              <a:gd name="adj5" fmla="val 334847"/>
              <a:gd name="adj6" fmla="val -63747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ngrok</a:t>
            </a:r>
            <a:r>
              <a:rPr lang="en-US" dirty="0"/>
              <a:t> http tunnel</a:t>
            </a:r>
          </a:p>
        </p:txBody>
      </p:sp>
      <p:pic>
        <p:nvPicPr>
          <p:cNvPr id="38" name="Picture 37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79E55756-B3D2-4D4B-91A3-F894024262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0028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/>
              <a:t>Python3 loaded on your laptop (2.7 is default on Apple MacBook Pro)</a:t>
            </a:r>
          </a:p>
          <a:p>
            <a:pPr lvl="1"/>
            <a:r>
              <a:rPr lang="en-US" dirty="0"/>
              <a:t>Homebrew to install pip</a:t>
            </a:r>
          </a:p>
          <a:p>
            <a:pPr lvl="1"/>
            <a:r>
              <a:rPr lang="en-US" dirty="0"/>
              <a:t>pip to install python3</a:t>
            </a:r>
          </a:p>
          <a:p>
            <a:pPr lvl="1"/>
            <a:r>
              <a:rPr lang="en-US" dirty="0"/>
              <a:t>Pip to install required python packages</a:t>
            </a:r>
          </a:p>
          <a:p>
            <a:pPr lvl="1"/>
            <a:r>
              <a:rPr lang="en-US" dirty="0"/>
              <a:t>Python virtual environment – </a:t>
            </a:r>
            <a:r>
              <a:rPr lang="en-US" dirty="0" err="1"/>
              <a:t>venv</a:t>
            </a:r>
            <a:r>
              <a:rPr lang="en-US" dirty="0"/>
              <a:t> </a:t>
            </a:r>
          </a:p>
          <a:p>
            <a:r>
              <a:rPr lang="en-US" dirty="0"/>
              <a:t>An account with </a:t>
            </a:r>
            <a:r>
              <a:rPr lang="en-US" dirty="0" err="1"/>
              <a:t>ngroc</a:t>
            </a:r>
            <a:r>
              <a:rPr lang="en-US" dirty="0"/>
              <a:t> (free account is fine for this exercise)</a:t>
            </a:r>
          </a:p>
          <a:p>
            <a:r>
              <a:rPr lang="en-US" dirty="0" err="1"/>
              <a:t>Github</a:t>
            </a:r>
            <a:r>
              <a:rPr lang="en-US" dirty="0"/>
              <a:t> account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/</a:t>
            </a:r>
            <a:r>
              <a:rPr lang="en-US" dirty="0" err="1"/>
              <a:t>CiscoSE</a:t>
            </a:r>
            <a:r>
              <a:rPr lang="en-US" dirty="0"/>
              <a:t> group membership for Cisco Employees</a:t>
            </a:r>
          </a:p>
          <a:p>
            <a:r>
              <a:rPr lang="en-US" dirty="0" err="1"/>
              <a:t>Webex</a:t>
            </a:r>
            <a:r>
              <a:rPr lang="en-US" dirty="0"/>
              <a:t> Teams account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Requirements</a:t>
            </a:r>
          </a:p>
        </p:txBody>
      </p:sp>
    </p:spTree>
    <p:extLst>
      <p:ext uri="{BB962C8B-B14F-4D97-AF65-F5344CB8AC3E}">
        <p14:creationId xmlns:p14="http://schemas.microsoft.com/office/powerpoint/2010/main" val="3717797305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3452282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https://docs.python-guide.org/starting/install3/osx/</a:t>
            </a:r>
            <a:endParaRPr lang="en-US" dirty="0"/>
          </a:p>
          <a:p>
            <a:r>
              <a:rPr lang="en-US" dirty="0"/>
              <a:t>Install Homebrew</a:t>
            </a:r>
          </a:p>
          <a:p>
            <a:pPr lvl="1"/>
            <a:r>
              <a:rPr lang="en-US" dirty="0"/>
              <a:t>$ ruby -e "$(curl -</a:t>
            </a:r>
            <a:r>
              <a:rPr lang="en-US" dirty="0" err="1"/>
              <a:t>fsSL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https://raw.githubusercontent.com/Homebrew/install/master/install</a:t>
            </a:r>
            <a:r>
              <a:rPr lang="en-US" dirty="0"/>
              <a:t>)” </a:t>
            </a:r>
          </a:p>
          <a:p>
            <a:r>
              <a:rPr lang="en-US" dirty="0"/>
              <a:t>Insert the Homebrew directory at the top of your PATH environment variable. You can do this by adding the following line at the bottom of your ~/.profile file</a:t>
            </a:r>
          </a:p>
          <a:p>
            <a:pPr lvl="1"/>
            <a:r>
              <a:rPr lang="en-US" dirty="0"/>
              <a:t>export PATH="/</a:t>
            </a:r>
            <a:r>
              <a:rPr lang="en-US" dirty="0" err="1"/>
              <a:t>usr</a:t>
            </a:r>
            <a:r>
              <a:rPr lang="en-US" dirty="0"/>
              <a:t>/local/opt/python/</a:t>
            </a:r>
            <a:r>
              <a:rPr lang="en-US" dirty="0" err="1"/>
              <a:t>libexec</a:t>
            </a:r>
            <a:r>
              <a:rPr lang="en-US" dirty="0"/>
              <a:t>/bin:$PATH”</a:t>
            </a:r>
          </a:p>
          <a:p>
            <a:r>
              <a:rPr lang="en-US" dirty="0"/>
              <a:t>Homebrew will install Package Installer Program pip(3) for you</a:t>
            </a:r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Requirements(mac optional): – Install Homebrew</a:t>
            </a:r>
          </a:p>
        </p:txBody>
      </p:sp>
    </p:spTree>
    <p:extLst>
      <p:ext uri="{BB962C8B-B14F-4D97-AF65-F5344CB8AC3E}">
        <p14:creationId xmlns:p14="http://schemas.microsoft.com/office/powerpoint/2010/main" val="1825765216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https://docs.python-guide.org/starting/install3/osx/</a:t>
            </a:r>
            <a:endParaRPr lang="en-US" dirty="0"/>
          </a:p>
          <a:p>
            <a:pPr marL="76179" indent="0">
              <a:buNone/>
            </a:pPr>
            <a:endParaRPr lang="en-US" dirty="0"/>
          </a:p>
          <a:p>
            <a:r>
              <a:rPr lang="en-US" dirty="0"/>
              <a:t>$ brew install python</a:t>
            </a:r>
          </a:p>
          <a:p>
            <a:pPr lvl="1"/>
            <a:r>
              <a:rPr lang="en-US" dirty="0"/>
              <a:t>This will load python 3 on your mac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Requirements(mac optional): – Use Homebrew to install Python3</a:t>
            </a:r>
          </a:p>
        </p:txBody>
      </p:sp>
    </p:spTree>
    <p:extLst>
      <p:ext uri="{BB962C8B-B14F-4D97-AF65-F5344CB8AC3E}">
        <p14:creationId xmlns:p14="http://schemas.microsoft.com/office/powerpoint/2010/main" val="2744119880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4546" y="1548696"/>
            <a:ext cx="11036459" cy="5055304"/>
          </a:xfrm>
        </p:spPr>
        <p:txBody>
          <a:bodyPr/>
          <a:lstStyle/>
          <a:p>
            <a:r>
              <a:rPr lang="en-US" dirty="0" err="1"/>
              <a:t>venv</a:t>
            </a:r>
            <a:r>
              <a:rPr lang="en-US" dirty="0"/>
              <a:t> basically copies your python (3) required binaries and libraries into a new folder and allows you to work from that folder for your project.  When you install a library from that virtual environment, your system python version isn't touched. </a:t>
            </a:r>
          </a:p>
          <a:p>
            <a:r>
              <a:rPr lang="en-US" b="1" dirty="0"/>
              <a:t>To Create </a:t>
            </a:r>
            <a:r>
              <a:rPr lang="en-US" dirty="0"/>
              <a:t>(do this once for your project):</a:t>
            </a:r>
          </a:p>
          <a:p>
            <a:pPr lvl="1"/>
            <a:r>
              <a:rPr lang="en-US" dirty="0"/>
              <a:t>python3 -m </a:t>
            </a:r>
            <a:r>
              <a:rPr lang="en-US" dirty="0" err="1"/>
              <a:t>venv</a:t>
            </a:r>
            <a:r>
              <a:rPr lang="en-US" dirty="0"/>
              <a:t> [</a:t>
            </a:r>
            <a:r>
              <a:rPr lang="en-US" dirty="0" err="1"/>
              <a:t>YOURvenvNAME</a:t>
            </a:r>
            <a:r>
              <a:rPr lang="en-US" dirty="0"/>
              <a:t>]</a:t>
            </a:r>
          </a:p>
          <a:p>
            <a:pPr lvl="2"/>
            <a:r>
              <a:rPr lang="en-US" dirty="0"/>
              <a:t>This will create a [</a:t>
            </a:r>
            <a:r>
              <a:rPr lang="en-US" dirty="0" err="1"/>
              <a:t>YOURvenvNAME</a:t>
            </a:r>
            <a:r>
              <a:rPr lang="en-US" dirty="0"/>
              <a:t>] directory and copy everything required in it. </a:t>
            </a:r>
          </a:p>
          <a:p>
            <a:r>
              <a:rPr lang="en-US" b="1" dirty="0"/>
              <a:t>To Start </a:t>
            </a:r>
            <a:r>
              <a:rPr lang="en-US" dirty="0"/>
              <a:t>(each time you work on the project)</a:t>
            </a:r>
          </a:p>
          <a:p>
            <a:pPr lvl="1"/>
            <a:r>
              <a:rPr lang="en-US" dirty="0"/>
              <a:t>source [</a:t>
            </a:r>
            <a:r>
              <a:rPr lang="en-US" dirty="0" err="1"/>
              <a:t>YOURVenvFOLDER</a:t>
            </a:r>
            <a:r>
              <a:rPr lang="en-US" dirty="0"/>
              <a:t>]/bin/activate</a:t>
            </a:r>
          </a:p>
          <a:p>
            <a:r>
              <a:rPr lang="en-US" b="1" dirty="0"/>
              <a:t>To Stop </a:t>
            </a:r>
            <a:r>
              <a:rPr lang="en-US" dirty="0"/>
              <a:t>(when you finish work for the day)</a:t>
            </a:r>
          </a:p>
          <a:p>
            <a:pPr lvl="1"/>
            <a:r>
              <a:rPr lang="en-US" dirty="0"/>
              <a:t>deactivate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Requirements(optional): – Python3  Virtual Environment</a:t>
            </a:r>
          </a:p>
        </p:txBody>
      </p:sp>
    </p:spTree>
    <p:extLst>
      <p:ext uri="{BB962C8B-B14F-4D97-AF65-F5344CB8AC3E}">
        <p14:creationId xmlns:p14="http://schemas.microsoft.com/office/powerpoint/2010/main" val="1602910270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3688" y="1311629"/>
            <a:ext cx="11036459" cy="46072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https://dashboard.ngrok.com/get-started</a:t>
            </a:r>
            <a:endParaRPr lang="en-US" dirty="0"/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Requirements: - </a:t>
            </a:r>
            <a:r>
              <a:rPr lang="en-US" dirty="0" err="1"/>
              <a:t>ngrok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5F3393-F291-9F44-A725-2C1BF5A7E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9184" y="1764161"/>
            <a:ext cx="6838950" cy="509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178366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1600</TotalTime>
  <Words>1169</Words>
  <Application>Microsoft Macintosh PowerPoint</Application>
  <PresentationFormat>Widescreen</PresentationFormat>
  <Paragraphs>162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QuickCheck</vt:lpstr>
      <vt:lpstr>Motivation</vt:lpstr>
      <vt:lpstr>What is QuickCheck?</vt:lpstr>
      <vt:lpstr>QuickCheck Architecture</vt:lpstr>
      <vt:lpstr>QuickCheck Requirements</vt:lpstr>
      <vt:lpstr>Requirements(mac optional): – Install Homebrew</vt:lpstr>
      <vt:lpstr>Requirements(mac optional): – Use Homebrew to install Python3</vt:lpstr>
      <vt:lpstr>Requirements(optional): – Python3  Virtual Environment</vt:lpstr>
      <vt:lpstr>Requirements: - ngrok</vt:lpstr>
      <vt:lpstr>Requirements: - git</vt:lpstr>
      <vt:lpstr>Requirements: - git Clone or Fork our Repo!</vt:lpstr>
      <vt:lpstr>Requirements: - github</vt:lpstr>
      <vt:lpstr>Requirements(bonus): – github CiscoSE</vt:lpstr>
      <vt:lpstr>Requirements: github/CiscoSE Standards Shortcut</vt:lpstr>
      <vt:lpstr>QuickCheck Overview</vt:lpstr>
      <vt:lpstr>QuickCheck main.py Required Packages</vt:lpstr>
      <vt:lpstr>Files on https://github.com/CiscoSE/QuickCheck.git</vt:lpstr>
      <vt:lpstr>QuickCheck main.py main method</vt:lpstr>
      <vt:lpstr>QuickCheck main.py Methods</vt:lpstr>
      <vt:lpstr>QuickCheck Receive POSTS from webhook</vt:lpstr>
      <vt:lpstr>QuickCheck Send POSTS from webhook</vt:lpstr>
      <vt:lpstr>QuickCheck Communicate with Codecs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 South FY18 Q3 KSO #1</dc:title>
  <dc:creator>Alex Lopez</dc:creator>
  <cp:lastModifiedBy>Keller McBride (kelmcbri)</cp:lastModifiedBy>
  <cp:revision>60</cp:revision>
  <dcterms:created xsi:type="dcterms:W3CDTF">2018-02-19T20:43:41Z</dcterms:created>
  <dcterms:modified xsi:type="dcterms:W3CDTF">2019-01-31T16:18:43Z</dcterms:modified>
</cp:coreProperties>
</file>